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1"/>
  </p:notesMasterIdLst>
  <p:sldIdLst>
    <p:sldId id="256" r:id="rId2"/>
    <p:sldId id="280" r:id="rId3"/>
    <p:sldId id="266" r:id="rId4"/>
    <p:sldId id="258" r:id="rId5"/>
    <p:sldId id="308" r:id="rId6"/>
    <p:sldId id="259" r:id="rId7"/>
    <p:sldId id="260" r:id="rId8"/>
    <p:sldId id="262" r:id="rId9"/>
    <p:sldId id="263" r:id="rId10"/>
    <p:sldId id="309" r:id="rId11"/>
    <p:sldId id="310" r:id="rId12"/>
    <p:sldId id="311" r:id="rId13"/>
    <p:sldId id="312" r:id="rId14"/>
    <p:sldId id="313" r:id="rId15"/>
    <p:sldId id="314" r:id="rId16"/>
    <p:sldId id="319" r:id="rId17"/>
    <p:sldId id="315" r:id="rId18"/>
    <p:sldId id="316" r:id="rId19"/>
    <p:sldId id="317" r:id="rId20"/>
    <p:sldId id="318" r:id="rId21"/>
    <p:sldId id="320" r:id="rId22"/>
    <p:sldId id="281" r:id="rId23"/>
    <p:sldId id="270" r:id="rId24"/>
    <p:sldId id="321" r:id="rId25"/>
    <p:sldId id="322" r:id="rId26"/>
    <p:sldId id="323" r:id="rId27"/>
    <p:sldId id="324" r:id="rId28"/>
    <p:sldId id="325" r:id="rId29"/>
    <p:sldId id="261" r:id="rId30"/>
  </p:sldIdLst>
  <p:sldSz cx="9144000" cy="5143500" type="screen16x9"/>
  <p:notesSz cx="6858000" cy="9144000"/>
  <p:embeddedFontLst>
    <p:embeddedFont>
      <p:font typeface="Assistant" pitchFamily="2" charset="-79"/>
      <p:regular r:id="rId32"/>
      <p:bold r:id="rId33"/>
    </p:embeddedFont>
    <p:embeddedFont>
      <p:font typeface="Lexend Deca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2914C4-0395-49E7-9DDD-EC3D8138E398}">
  <a:tblStyle styleId="{922914C4-0395-49E7-9DDD-EC3D8138E3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 varScale="1">
        <p:scale>
          <a:sx n="84" d="100"/>
          <a:sy n="84" d="100"/>
        </p:scale>
        <p:origin x="7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046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d70e888b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d70e888b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994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774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d70e888b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d70e888b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069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909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d70e888b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d70e888b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967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c5496bd4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c5496bd4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594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d70e888b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d70e888b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897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8c5496bd49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8c5496bd49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c5496bd4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c5496bd4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8c5496bd49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8c5496bd49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c5496bd4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c5496bd4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717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c5496bd4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c5496bd4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552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c5496bd4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c5496bd4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382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c5496bd4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c5496bd4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237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c5496bd4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c5496bd4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210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d70e888b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d70e888b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c5496bd4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c5496bd4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d70e888b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d70e888b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057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c5496bd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c5496bd4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c5496bd4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c5496bd4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d70e888b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d70e888b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72075" y="1343675"/>
            <a:ext cx="4041900" cy="17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0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72075" y="3222175"/>
            <a:ext cx="3399900" cy="6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2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4800900" y="3111588"/>
            <a:ext cx="3157800" cy="3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 idx="2"/>
          </p:nvPr>
        </p:nvSpPr>
        <p:spPr>
          <a:xfrm>
            <a:off x="4800900" y="1686922"/>
            <a:ext cx="3157800" cy="12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2737500" y="213298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ubTitle" idx="1"/>
          </p:nvPr>
        </p:nvSpPr>
        <p:spPr>
          <a:xfrm>
            <a:off x="2687250" y="3786075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title" idx="2" hasCustomPrompt="1"/>
          </p:nvPr>
        </p:nvSpPr>
        <p:spPr>
          <a:xfrm>
            <a:off x="3676950" y="912963"/>
            <a:ext cx="17901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4571150" y="540000"/>
            <a:ext cx="38526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title" idx="2"/>
          </p:nvPr>
        </p:nvSpPr>
        <p:spPr>
          <a:xfrm>
            <a:off x="6630300" y="3718488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title" idx="3"/>
          </p:nvPr>
        </p:nvSpPr>
        <p:spPr>
          <a:xfrm>
            <a:off x="3774300" y="3718488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title" idx="4"/>
          </p:nvPr>
        </p:nvSpPr>
        <p:spPr>
          <a:xfrm>
            <a:off x="6630304" y="2172175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title" idx="5"/>
          </p:nvPr>
        </p:nvSpPr>
        <p:spPr>
          <a:xfrm>
            <a:off x="6432000" y="4059900"/>
            <a:ext cx="1992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title" idx="6"/>
          </p:nvPr>
        </p:nvSpPr>
        <p:spPr>
          <a:xfrm>
            <a:off x="6432000" y="2513588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title" idx="7"/>
          </p:nvPr>
        </p:nvSpPr>
        <p:spPr>
          <a:xfrm>
            <a:off x="3576000" y="4059900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8"/>
          </p:nvPr>
        </p:nvSpPr>
        <p:spPr>
          <a:xfrm>
            <a:off x="3774300" y="2172163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title" idx="9"/>
          </p:nvPr>
        </p:nvSpPr>
        <p:spPr>
          <a:xfrm>
            <a:off x="3576000" y="2513575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13"/>
          </p:nvPr>
        </p:nvSpPr>
        <p:spPr>
          <a:xfrm>
            <a:off x="918300" y="3718488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title" idx="14"/>
          </p:nvPr>
        </p:nvSpPr>
        <p:spPr>
          <a:xfrm>
            <a:off x="720000" y="4059900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15"/>
          </p:nvPr>
        </p:nvSpPr>
        <p:spPr>
          <a:xfrm>
            <a:off x="918300" y="2172163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title" idx="16"/>
          </p:nvPr>
        </p:nvSpPr>
        <p:spPr>
          <a:xfrm>
            <a:off x="720000" y="2513575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 idx="2"/>
          </p:nvPr>
        </p:nvSpPr>
        <p:spPr>
          <a:xfrm>
            <a:off x="5711525" y="1757900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3"/>
          </p:nvPr>
        </p:nvSpPr>
        <p:spPr>
          <a:xfrm>
            <a:off x="5711525" y="2115250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 idx="4" hasCustomPrompt="1"/>
          </p:nvPr>
        </p:nvSpPr>
        <p:spPr>
          <a:xfrm>
            <a:off x="4893100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5"/>
          </p:nvPr>
        </p:nvSpPr>
        <p:spPr>
          <a:xfrm>
            <a:off x="5711525" y="3227825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6"/>
          </p:nvPr>
        </p:nvSpPr>
        <p:spPr>
          <a:xfrm>
            <a:off x="5711525" y="3603575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7" hasCustomPrompt="1"/>
          </p:nvPr>
        </p:nvSpPr>
        <p:spPr>
          <a:xfrm>
            <a:off x="4893100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8"/>
          </p:nvPr>
        </p:nvSpPr>
        <p:spPr>
          <a:xfrm>
            <a:off x="2144600" y="1757900"/>
            <a:ext cx="21555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9"/>
          </p:nvPr>
        </p:nvSpPr>
        <p:spPr>
          <a:xfrm>
            <a:off x="2144600" y="2133650"/>
            <a:ext cx="21555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13" hasCustomPrompt="1"/>
          </p:nvPr>
        </p:nvSpPr>
        <p:spPr>
          <a:xfrm>
            <a:off x="1323475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14"/>
          </p:nvPr>
        </p:nvSpPr>
        <p:spPr>
          <a:xfrm>
            <a:off x="2144600" y="3207575"/>
            <a:ext cx="2109000" cy="3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5"/>
          </p:nvPr>
        </p:nvSpPr>
        <p:spPr>
          <a:xfrm>
            <a:off x="2144600" y="3603575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6" hasCustomPrompt="1"/>
          </p:nvPr>
        </p:nvSpPr>
        <p:spPr>
          <a:xfrm>
            <a:off x="1323475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85300" y="1707225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2"/>
          </p:nvPr>
        </p:nvSpPr>
        <p:spPr>
          <a:xfrm>
            <a:off x="1185325" y="2394363"/>
            <a:ext cx="3054000" cy="104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48450" y="213298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948450" y="3786075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 hasCustomPrompt="1"/>
          </p:nvPr>
        </p:nvSpPr>
        <p:spPr>
          <a:xfrm>
            <a:off x="948450" y="912975"/>
            <a:ext cx="7485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4931400" y="681813"/>
            <a:ext cx="3492600" cy="26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0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ubTitle" idx="1"/>
          </p:nvPr>
        </p:nvSpPr>
        <p:spPr>
          <a:xfrm>
            <a:off x="5024100" y="3517275"/>
            <a:ext cx="3399900" cy="94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/>
          <p:nvPr/>
        </p:nvSpPr>
        <p:spPr>
          <a:xfrm>
            <a:off x="720000" y="1215600"/>
            <a:ext cx="3852000" cy="2712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68000" y="1663300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2830800" y="2647986"/>
            <a:ext cx="3482400" cy="8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62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17600"/>
            <a:ext cx="77040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8" r:id="rId7"/>
    <p:sldLayoutId id="2147483661" r:id="rId8"/>
    <p:sldLayoutId id="2147483664" r:id="rId9"/>
    <p:sldLayoutId id="2147483665" r:id="rId10"/>
    <p:sldLayoutId id="2147483668" r:id="rId11"/>
    <p:sldLayoutId id="2147483669" r:id="rId12"/>
    <p:sldLayoutId id="2147483672" r:id="rId13"/>
    <p:sldLayoutId id="2147483677" r:id="rId14"/>
    <p:sldLayoutId id="214748367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5"/>
          <p:cNvSpPr txBox="1">
            <a:spLocks noGrp="1"/>
          </p:cNvSpPr>
          <p:nvPr>
            <p:ph type="ctrTitle"/>
          </p:nvPr>
        </p:nvSpPr>
        <p:spPr>
          <a:xfrm>
            <a:off x="1019675" y="1046275"/>
            <a:ext cx="7013982" cy="17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exend Deca"/>
                <a:ea typeface="Lexend Deca"/>
                <a:cs typeface="Lexend Deca"/>
                <a:sym typeface="Lexend Deca"/>
              </a:rPr>
              <a:t>Problem Scoping &amp;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0C8C8"/>
                </a:solidFill>
                <a:latin typeface="Lexend Deca"/>
                <a:ea typeface="Lexend Deca"/>
                <a:cs typeface="Lexend Deca"/>
                <a:sym typeface="Lexend Deca"/>
              </a:rPr>
              <a:t>Data Acquisition</a:t>
            </a:r>
            <a:endParaRPr dirty="0">
              <a:solidFill>
                <a:srgbClr val="20C8C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6" name="Google Shape;146;p35"/>
          <p:cNvSpPr txBox="1">
            <a:spLocks noGrp="1"/>
          </p:cNvSpPr>
          <p:nvPr>
            <p:ph type="subTitle" idx="1"/>
          </p:nvPr>
        </p:nvSpPr>
        <p:spPr>
          <a:xfrm>
            <a:off x="1019674" y="2924776"/>
            <a:ext cx="3666625" cy="6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lt1"/>
                </a:solidFill>
              </a:rPr>
              <a:t>B</a:t>
            </a:r>
            <a:r>
              <a:rPr lang="en" dirty="0">
                <a:solidFill>
                  <a:schemeClr val="lt1"/>
                </a:solidFill>
              </a:rPr>
              <a:t>y Muhammad Farhan Aditama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/>
          <p:nvPr/>
        </p:nvSpPr>
        <p:spPr>
          <a:xfrm>
            <a:off x="3969300" y="756825"/>
            <a:ext cx="1205400" cy="120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2737500" y="185513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0C8C8"/>
                </a:solidFill>
              </a:rPr>
              <a:t>What</a:t>
            </a:r>
            <a:endParaRPr dirty="0">
              <a:solidFill>
                <a:srgbClr val="20C8C8"/>
              </a:solidFill>
            </a:endParaRPr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1"/>
          </p:nvPr>
        </p:nvSpPr>
        <p:spPr>
          <a:xfrm>
            <a:off x="2687250" y="3492161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4Ws of Problem Scoping</a:t>
            </a:r>
            <a:endParaRPr dirty="0"/>
          </a:p>
        </p:txBody>
      </p:sp>
      <p:sp>
        <p:nvSpPr>
          <p:cNvPr id="199" name="Google Shape;199;p41"/>
          <p:cNvSpPr txBox="1">
            <a:spLocks noGrp="1"/>
          </p:cNvSpPr>
          <p:nvPr>
            <p:ph type="title" idx="2"/>
          </p:nvPr>
        </p:nvSpPr>
        <p:spPr>
          <a:xfrm>
            <a:off x="3676950" y="912963"/>
            <a:ext cx="17901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309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5648143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The 4Ws of </a:t>
            </a:r>
            <a:r>
              <a:rPr lang="en" dirty="0">
                <a:solidFill>
                  <a:srgbClr val="20C8C8"/>
                </a:solidFill>
              </a:rPr>
              <a:t>Problem Scoping  </a:t>
            </a:r>
            <a:br>
              <a:rPr lang="en" dirty="0">
                <a:solidFill>
                  <a:srgbClr val="20C8C8"/>
                </a:solidFill>
              </a:rPr>
            </a:br>
            <a:r>
              <a:rPr lang="en" dirty="0"/>
              <a:t>- W</a:t>
            </a:r>
            <a:r>
              <a:rPr lang="en" dirty="0">
                <a:solidFill>
                  <a:srgbClr val="FFFFFF"/>
                </a:solidFill>
              </a:rPr>
              <a:t>HAT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05" name="Google Shape;205;p42"/>
          <p:cNvSpPr txBox="1">
            <a:spLocks noGrp="1"/>
          </p:cNvSpPr>
          <p:nvPr>
            <p:ph type="body" idx="1"/>
          </p:nvPr>
        </p:nvSpPr>
        <p:spPr>
          <a:xfrm>
            <a:off x="719999" y="1608364"/>
            <a:ext cx="8113757" cy="31105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1" dirty="0" err="1"/>
              <a:t>Apa</a:t>
            </a:r>
            <a:r>
              <a:rPr lang="en-ID" sz="1800" b="1" dirty="0"/>
              <a:t> </a:t>
            </a:r>
            <a:r>
              <a:rPr lang="en-ID" sz="1800" b="1" dirty="0" err="1"/>
              <a:t>masalah</a:t>
            </a:r>
            <a:r>
              <a:rPr lang="en-ID" sz="1800" b="1" dirty="0"/>
              <a:t> </a:t>
            </a:r>
            <a:r>
              <a:rPr lang="en-ID" sz="1800" b="1" dirty="0" err="1"/>
              <a:t>utamanya</a:t>
            </a:r>
            <a:r>
              <a:rPr lang="en-ID" sz="1800" b="1" dirty="0"/>
              <a:t>?</a:t>
            </a:r>
          </a:p>
          <a:p>
            <a:pPr marL="285750" indent="-285750" algn="just"/>
            <a:r>
              <a:rPr lang="en-ID" sz="1800" dirty="0" err="1"/>
              <a:t>Kurangnya</a:t>
            </a:r>
            <a:r>
              <a:rPr lang="en-ID" sz="1800" dirty="0"/>
              <a:t> </a:t>
            </a:r>
            <a:r>
              <a:rPr lang="en-ID" sz="1800" dirty="0" err="1"/>
              <a:t>perhatian</a:t>
            </a:r>
            <a:r>
              <a:rPr lang="en-ID" sz="1800" dirty="0"/>
              <a:t> </a:t>
            </a:r>
            <a:r>
              <a:rPr lang="en-ID" sz="1800" dirty="0" err="1"/>
              <a:t>pemangku</a:t>
            </a:r>
            <a:r>
              <a:rPr lang="en-ID" sz="1800" dirty="0"/>
              <a:t> </a:t>
            </a:r>
            <a:r>
              <a:rPr lang="en-ID" sz="1800" dirty="0" err="1"/>
              <a:t>kebijakan</a:t>
            </a:r>
            <a:r>
              <a:rPr lang="en-ID" sz="1800" dirty="0"/>
              <a:t> dan </a:t>
            </a:r>
            <a:r>
              <a:rPr lang="en-ID" sz="1800" dirty="0" err="1"/>
              <a:t>masyarakat</a:t>
            </a:r>
            <a:r>
              <a:rPr lang="en-ID" sz="1800" dirty="0"/>
              <a:t>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mendukung</a:t>
            </a:r>
            <a:r>
              <a:rPr lang="en-ID" sz="1800" dirty="0"/>
              <a:t> dan </a:t>
            </a:r>
            <a:r>
              <a:rPr lang="en-ID" sz="1800" dirty="0" err="1"/>
              <a:t>memberi</a:t>
            </a:r>
            <a:r>
              <a:rPr lang="en-ID" sz="1800" dirty="0"/>
              <a:t> </a:t>
            </a:r>
            <a:r>
              <a:rPr lang="en-ID" sz="1800" dirty="0" err="1"/>
              <a:t>kesempatan</a:t>
            </a:r>
            <a:r>
              <a:rPr lang="en-ID" sz="1800" dirty="0"/>
              <a:t> yang </a:t>
            </a:r>
            <a:r>
              <a:rPr lang="en-ID" sz="1800" dirty="0" err="1"/>
              <a:t>sama</a:t>
            </a:r>
            <a:r>
              <a:rPr lang="en-ID" sz="1800" dirty="0"/>
              <a:t> pada </a:t>
            </a:r>
            <a:r>
              <a:rPr lang="en-ID" sz="1800" dirty="0" err="1"/>
              <a:t>penyandang</a:t>
            </a:r>
            <a:r>
              <a:rPr lang="en-ID" sz="1800" dirty="0"/>
              <a:t> </a:t>
            </a:r>
            <a:r>
              <a:rPr lang="en-ID" sz="1800" dirty="0" err="1"/>
              <a:t>disabilitas</a:t>
            </a:r>
            <a:endParaRPr lang="en-ID" sz="1800" dirty="0"/>
          </a:p>
          <a:p>
            <a:pPr marL="285750" indent="-285750" algn="just"/>
            <a:r>
              <a:rPr lang="en-ID" sz="1800" dirty="0" err="1"/>
              <a:t>Selama</a:t>
            </a:r>
            <a:r>
              <a:rPr lang="en-ID" sz="1800" dirty="0"/>
              <a:t> </a:t>
            </a:r>
            <a:r>
              <a:rPr lang="en-ID" sz="1800" dirty="0" err="1"/>
              <a:t>ini</a:t>
            </a:r>
            <a:r>
              <a:rPr lang="en-ID" sz="1800" dirty="0"/>
              <a:t> </a:t>
            </a:r>
            <a:r>
              <a:rPr lang="en-ID" sz="1800" dirty="0" err="1"/>
              <a:t>disabilitas</a:t>
            </a:r>
            <a:r>
              <a:rPr lang="en-ID" sz="1800" dirty="0"/>
              <a:t> </a:t>
            </a:r>
            <a:r>
              <a:rPr lang="en-ID" sz="1800" dirty="0" err="1"/>
              <a:t>mendapat</a:t>
            </a:r>
            <a:r>
              <a:rPr lang="en-ID" sz="1800" dirty="0"/>
              <a:t> </a:t>
            </a:r>
            <a:r>
              <a:rPr lang="en-ID" sz="1800" dirty="0" err="1"/>
              <a:t>gambaran</a:t>
            </a:r>
            <a:r>
              <a:rPr lang="en-ID" sz="1800" dirty="0"/>
              <a:t> </a:t>
            </a:r>
            <a:r>
              <a:rPr lang="en-ID" sz="1800" dirty="0" err="1"/>
              <a:t>seseorang</a:t>
            </a:r>
            <a:r>
              <a:rPr lang="en-ID" sz="1800" dirty="0"/>
              <a:t> yang </a:t>
            </a:r>
            <a:r>
              <a:rPr lang="en-ID" sz="1800" dirty="0" err="1"/>
              <a:t>dikasihani</a:t>
            </a:r>
            <a:r>
              <a:rPr lang="en-ID" sz="1800" dirty="0"/>
              <a:t> </a:t>
            </a:r>
            <a:r>
              <a:rPr lang="en-ID" sz="1800" dirty="0" err="1"/>
              <a:t>atau</a:t>
            </a:r>
            <a:r>
              <a:rPr lang="en-ID" sz="1800" dirty="0"/>
              <a:t> </a:t>
            </a:r>
            <a:r>
              <a:rPr lang="en-ID" sz="1800" dirty="0" err="1"/>
              <a:t>mendapat</a:t>
            </a:r>
            <a:r>
              <a:rPr lang="en-ID" sz="1800" dirty="0"/>
              <a:t> </a:t>
            </a:r>
            <a:r>
              <a:rPr lang="en-ID" sz="1800" dirty="0" err="1"/>
              <a:t>ekspektasi</a:t>
            </a:r>
            <a:r>
              <a:rPr lang="en-ID" sz="1800" dirty="0"/>
              <a:t> </a:t>
            </a:r>
            <a:r>
              <a:rPr lang="en-ID" sz="1800" dirty="0" err="1"/>
              <a:t>tertentu</a:t>
            </a:r>
            <a:endParaRPr lang="en-ID"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D" sz="1800" dirty="0"/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ID" sz="1800" b="1" dirty="0" err="1"/>
              <a:t>Apa</a:t>
            </a:r>
            <a:r>
              <a:rPr lang="en-ID" sz="1800" b="1" dirty="0"/>
              <a:t> </a:t>
            </a:r>
            <a:r>
              <a:rPr lang="en-ID" sz="1800" b="1" dirty="0" err="1"/>
              <a:t>faktor-faktor</a:t>
            </a:r>
            <a:r>
              <a:rPr lang="en-ID" sz="1800" b="1" dirty="0"/>
              <a:t> </a:t>
            </a:r>
            <a:r>
              <a:rPr lang="en-ID" sz="1800" b="1" dirty="0" err="1"/>
              <a:t>pendukung</a:t>
            </a:r>
            <a:r>
              <a:rPr lang="en-ID" sz="1800" b="1" dirty="0"/>
              <a:t> </a:t>
            </a:r>
            <a:r>
              <a:rPr lang="en-ID" sz="1800" b="1" dirty="0" err="1"/>
              <a:t>masalah</a:t>
            </a:r>
            <a:r>
              <a:rPr lang="en-ID" sz="1800" b="1" dirty="0"/>
              <a:t> </a:t>
            </a:r>
            <a:r>
              <a:rPr lang="en-ID" sz="1800" b="1" dirty="0" err="1"/>
              <a:t>tsb</a:t>
            </a:r>
            <a:r>
              <a:rPr lang="en-ID" sz="1800" b="1" dirty="0"/>
              <a:t>?</a:t>
            </a:r>
          </a:p>
          <a:p>
            <a:pPr marL="285750" indent="-285750" algn="just"/>
            <a:r>
              <a:rPr lang="en-ID" sz="1800" dirty="0" err="1"/>
              <a:t>Adanya</a:t>
            </a:r>
            <a:r>
              <a:rPr lang="en-ID" sz="1800" dirty="0"/>
              <a:t> </a:t>
            </a:r>
            <a:r>
              <a:rPr lang="en-ID" sz="1800" dirty="0" err="1"/>
              <a:t>riset</a:t>
            </a:r>
            <a:r>
              <a:rPr lang="en-ID" sz="1800" dirty="0"/>
              <a:t> </a:t>
            </a:r>
            <a:r>
              <a:rPr lang="en-ID" sz="1800" dirty="0" err="1"/>
              <a:t>mengenai</a:t>
            </a:r>
            <a:r>
              <a:rPr lang="en-ID" sz="1800" dirty="0"/>
              <a:t> </a:t>
            </a:r>
            <a:r>
              <a:rPr lang="en-ID" sz="1800" dirty="0" err="1"/>
              <a:t>stereotip</a:t>
            </a:r>
            <a:r>
              <a:rPr lang="en-ID" sz="1800" dirty="0"/>
              <a:t> </a:t>
            </a:r>
            <a:r>
              <a:rPr lang="en-ID" sz="1800" dirty="0" err="1"/>
              <a:t>penyandang</a:t>
            </a:r>
            <a:r>
              <a:rPr lang="en-ID" sz="1800" dirty="0"/>
              <a:t> </a:t>
            </a:r>
            <a:r>
              <a:rPr lang="en-ID" sz="1800" dirty="0" err="1"/>
              <a:t>disabilitas</a:t>
            </a:r>
            <a:r>
              <a:rPr lang="en-ID" sz="1800" dirty="0"/>
              <a:t> yang </a:t>
            </a:r>
            <a:r>
              <a:rPr lang="en-ID" sz="1800" dirty="0" err="1"/>
              <a:t>menjadi</a:t>
            </a:r>
            <a:r>
              <a:rPr lang="en-ID" sz="1800" dirty="0"/>
              <a:t> </a:t>
            </a:r>
            <a:r>
              <a:rPr lang="en-ID" sz="1800" dirty="0" err="1"/>
              <a:t>objek</a:t>
            </a:r>
            <a:r>
              <a:rPr lang="en-ID" sz="1800" dirty="0"/>
              <a:t> yang </a:t>
            </a:r>
            <a:r>
              <a:rPr lang="en-ID" sz="1800" dirty="0" err="1"/>
              <a:t>perlu</a:t>
            </a:r>
            <a:r>
              <a:rPr lang="en-ID" sz="1800" dirty="0"/>
              <a:t> </a:t>
            </a:r>
            <a:r>
              <a:rPr lang="en-ID" sz="1800" dirty="0" err="1"/>
              <a:t>dikasihani</a:t>
            </a:r>
            <a:r>
              <a:rPr lang="en-ID" sz="1800" dirty="0"/>
              <a:t>, </a:t>
            </a:r>
            <a:r>
              <a:rPr lang="en-ID" sz="1800" dirty="0" err="1"/>
              <a:t>beban</a:t>
            </a:r>
            <a:r>
              <a:rPr lang="en-ID" sz="1800" dirty="0"/>
              <a:t> </a:t>
            </a:r>
            <a:r>
              <a:rPr lang="en-ID" sz="1800" dirty="0" err="1"/>
              <a:t>masyarakat</a:t>
            </a:r>
            <a:r>
              <a:rPr lang="en-ID" sz="1800" dirty="0"/>
              <a:t>, dan </a:t>
            </a:r>
            <a:r>
              <a:rPr lang="en-ID" sz="1800" dirty="0" err="1"/>
              <a:t>bahan</a:t>
            </a:r>
            <a:r>
              <a:rPr lang="en-ID" sz="1800" dirty="0"/>
              <a:t> </a:t>
            </a:r>
            <a:r>
              <a:rPr lang="en-ID" sz="1800" dirty="0" err="1"/>
              <a:t>hiburan</a:t>
            </a:r>
            <a:endParaRPr lang="en-ID" sz="1800" dirty="0"/>
          </a:p>
          <a:p>
            <a:pPr marL="285750" indent="-285750" algn="just"/>
            <a:r>
              <a:rPr lang="en-ID" sz="1800" dirty="0" err="1"/>
              <a:t>Kurangnya</a:t>
            </a:r>
            <a:r>
              <a:rPr lang="en-ID" sz="1800" dirty="0"/>
              <a:t> </a:t>
            </a:r>
            <a:r>
              <a:rPr lang="en-ID" sz="1800" dirty="0" err="1"/>
              <a:t>fasilitas</a:t>
            </a:r>
            <a:r>
              <a:rPr lang="en-ID" sz="1800" dirty="0"/>
              <a:t> yang </a:t>
            </a:r>
            <a:r>
              <a:rPr lang="en-ID" sz="1800" dirty="0" err="1"/>
              <a:t>justru</a:t>
            </a:r>
            <a:r>
              <a:rPr lang="en-ID" sz="1800" dirty="0"/>
              <a:t> </a:t>
            </a:r>
            <a:r>
              <a:rPr lang="en-ID" sz="1800" dirty="0" err="1"/>
              <a:t>lebih</a:t>
            </a:r>
            <a:r>
              <a:rPr lang="en-ID" sz="1800" dirty="0"/>
              <a:t> </a:t>
            </a:r>
            <a:r>
              <a:rPr lang="en-ID" sz="1800" dirty="0" err="1"/>
              <a:t>dibutuhkan</a:t>
            </a:r>
            <a:r>
              <a:rPr lang="en-ID" sz="1800" dirty="0"/>
              <a:t> oleh </a:t>
            </a:r>
            <a:r>
              <a:rPr lang="en-ID" sz="1800" dirty="0" err="1"/>
              <a:t>penyandang</a:t>
            </a:r>
            <a:r>
              <a:rPr lang="en-ID" sz="1800" dirty="0"/>
              <a:t> </a:t>
            </a:r>
            <a:r>
              <a:rPr lang="en-ID" sz="1800" dirty="0" err="1"/>
              <a:t>disabilitas</a:t>
            </a:r>
            <a:r>
              <a:rPr lang="en-ID" sz="1800" dirty="0"/>
              <a:t>, </a:t>
            </a:r>
            <a:r>
              <a:rPr lang="en-ID" sz="1800" dirty="0" err="1"/>
              <a:t>seperti</a:t>
            </a:r>
            <a:r>
              <a:rPr lang="en-ID" sz="1800" dirty="0"/>
              <a:t> </a:t>
            </a:r>
            <a:r>
              <a:rPr lang="en-ID" sz="1800" dirty="0" err="1"/>
              <a:t>akses</a:t>
            </a:r>
            <a:r>
              <a:rPr lang="en-ID" sz="1800" dirty="0"/>
              <a:t> </a:t>
            </a:r>
            <a:r>
              <a:rPr lang="en-ID" sz="1800" dirty="0" err="1"/>
              <a:t>fasilitas</a:t>
            </a:r>
            <a:r>
              <a:rPr lang="en-ID" sz="1800" dirty="0"/>
              <a:t> </a:t>
            </a:r>
            <a:r>
              <a:rPr lang="en-ID" sz="1800" dirty="0" err="1"/>
              <a:t>pendidikan</a:t>
            </a:r>
            <a:r>
              <a:rPr lang="en-ID" sz="1800" dirty="0"/>
              <a:t> dan </a:t>
            </a:r>
            <a:r>
              <a:rPr lang="en-ID" sz="1800" dirty="0" err="1"/>
              <a:t>rumah</a:t>
            </a:r>
            <a:r>
              <a:rPr lang="en-ID" sz="1800" dirty="0"/>
              <a:t> ibadah yang </a:t>
            </a:r>
            <a:r>
              <a:rPr lang="en-ID" sz="1800" dirty="0" err="1"/>
              <a:t>memadai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86551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/>
          <p:nvPr/>
        </p:nvSpPr>
        <p:spPr>
          <a:xfrm>
            <a:off x="3969300" y="756825"/>
            <a:ext cx="1205400" cy="120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2737500" y="185513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0C8C8"/>
                </a:solidFill>
              </a:rPr>
              <a:t>Where</a:t>
            </a:r>
            <a:endParaRPr dirty="0">
              <a:solidFill>
                <a:srgbClr val="20C8C8"/>
              </a:solidFill>
            </a:endParaRPr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1"/>
          </p:nvPr>
        </p:nvSpPr>
        <p:spPr>
          <a:xfrm>
            <a:off x="2687250" y="3492161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4Ws of Problem Scoping</a:t>
            </a:r>
            <a:endParaRPr dirty="0"/>
          </a:p>
        </p:txBody>
      </p:sp>
      <p:sp>
        <p:nvSpPr>
          <p:cNvPr id="199" name="Google Shape;199;p41"/>
          <p:cNvSpPr txBox="1">
            <a:spLocks noGrp="1"/>
          </p:cNvSpPr>
          <p:nvPr>
            <p:ph type="title" idx="2"/>
          </p:nvPr>
        </p:nvSpPr>
        <p:spPr>
          <a:xfrm>
            <a:off x="3676950" y="912963"/>
            <a:ext cx="17901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0855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5648143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The 4Ws of </a:t>
            </a:r>
            <a:r>
              <a:rPr lang="en" dirty="0">
                <a:solidFill>
                  <a:srgbClr val="20C8C8"/>
                </a:solidFill>
              </a:rPr>
              <a:t>Problem Scoping  </a:t>
            </a:r>
            <a:br>
              <a:rPr lang="en" dirty="0">
                <a:solidFill>
                  <a:srgbClr val="20C8C8"/>
                </a:solidFill>
              </a:rPr>
            </a:br>
            <a:r>
              <a:rPr lang="en" dirty="0"/>
              <a:t>- W</a:t>
            </a:r>
            <a:r>
              <a:rPr lang="en" dirty="0">
                <a:solidFill>
                  <a:srgbClr val="FFFFFF"/>
                </a:solidFill>
              </a:rPr>
              <a:t>HERE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05" name="Google Shape;205;p42"/>
          <p:cNvSpPr txBox="1">
            <a:spLocks noGrp="1"/>
          </p:cNvSpPr>
          <p:nvPr>
            <p:ph type="body" idx="1"/>
          </p:nvPr>
        </p:nvSpPr>
        <p:spPr>
          <a:xfrm>
            <a:off x="719999" y="1608364"/>
            <a:ext cx="8113757" cy="31105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2000" b="1" dirty="0"/>
              <a:t>Dimana </a:t>
            </a:r>
            <a:r>
              <a:rPr lang="en-ID" sz="2000" b="1" dirty="0" err="1"/>
              <a:t>saja</a:t>
            </a:r>
            <a:r>
              <a:rPr lang="en-ID" sz="2000" b="1" dirty="0"/>
              <a:t> </a:t>
            </a:r>
            <a:r>
              <a:rPr lang="en-ID" sz="2000" b="1" dirty="0" err="1"/>
              <a:t>si</a:t>
            </a:r>
            <a:r>
              <a:rPr lang="en-ID" sz="2000" b="1" dirty="0"/>
              <a:t> </a:t>
            </a:r>
            <a:r>
              <a:rPr lang="en-ID" sz="2000" b="1" dirty="0" err="1"/>
              <a:t>calon</a:t>
            </a:r>
            <a:r>
              <a:rPr lang="en-ID" sz="2000" b="1" dirty="0"/>
              <a:t> “user” </a:t>
            </a:r>
            <a:r>
              <a:rPr lang="en-ID" sz="2000" b="1" dirty="0" err="1"/>
              <a:t>mengalami</a:t>
            </a:r>
            <a:r>
              <a:rPr lang="en-ID" sz="2000" b="1" dirty="0"/>
              <a:t> </a:t>
            </a:r>
            <a:r>
              <a:rPr lang="en-ID" sz="2000" b="1" dirty="0" err="1"/>
              <a:t>masalah</a:t>
            </a:r>
            <a:r>
              <a:rPr lang="en-ID" sz="2000" b="1" dirty="0"/>
              <a:t> </a:t>
            </a:r>
            <a:r>
              <a:rPr lang="en-ID" sz="2000" b="1" dirty="0" err="1"/>
              <a:t>ini</a:t>
            </a:r>
            <a:r>
              <a:rPr lang="en-ID" sz="2000" b="1" dirty="0"/>
              <a:t>?</a:t>
            </a:r>
          </a:p>
          <a:p>
            <a:pPr marL="285750" indent="-285750" algn="just"/>
            <a:r>
              <a:rPr lang="en-ID" sz="2000" dirty="0" err="1"/>
              <a:t>Hampir</a:t>
            </a:r>
            <a:r>
              <a:rPr lang="en-ID" sz="2000" dirty="0"/>
              <a:t> di </a:t>
            </a:r>
            <a:r>
              <a:rPr lang="en-ID" sz="2000" dirty="0" err="1"/>
              <a:t>setiap</a:t>
            </a:r>
            <a:r>
              <a:rPr lang="en-ID" sz="2000" dirty="0"/>
              <a:t> </a:t>
            </a:r>
            <a:r>
              <a:rPr lang="en-ID" sz="2000" dirty="0" err="1"/>
              <a:t>tempat</a:t>
            </a:r>
            <a:r>
              <a:rPr lang="en-ID" sz="2000" dirty="0"/>
              <a:t> </a:t>
            </a:r>
            <a:r>
              <a:rPr lang="en-ID" sz="2000" dirty="0" err="1"/>
              <a:t>umum</a:t>
            </a:r>
            <a:r>
              <a:rPr lang="en-ID" sz="2000" dirty="0"/>
              <a:t>, </a:t>
            </a:r>
            <a:r>
              <a:rPr lang="en-ID" sz="2000" dirty="0" err="1"/>
              <a:t>misalnya</a:t>
            </a:r>
            <a:r>
              <a:rPr lang="en-ID" sz="2000" dirty="0"/>
              <a:t> di dunia </a:t>
            </a:r>
            <a:r>
              <a:rPr lang="en-ID" sz="2000" dirty="0" err="1"/>
              <a:t>pendidikan</a:t>
            </a:r>
            <a:r>
              <a:rPr lang="en-ID" sz="2000" dirty="0"/>
              <a:t>, </a:t>
            </a:r>
            <a:r>
              <a:rPr lang="en-ID" sz="2000" dirty="0" err="1"/>
              <a:t>masih</a:t>
            </a:r>
            <a:r>
              <a:rPr lang="en-ID" sz="2000" dirty="0"/>
              <a:t> </a:t>
            </a:r>
            <a:r>
              <a:rPr lang="en-ID" sz="2000" dirty="0" err="1"/>
              <a:t>jarang</a:t>
            </a:r>
            <a:r>
              <a:rPr lang="en-ID" sz="2000" dirty="0"/>
              <a:t> universitas </a:t>
            </a:r>
            <a:r>
              <a:rPr lang="en-ID" sz="2000" dirty="0" err="1"/>
              <a:t>ramah</a:t>
            </a:r>
            <a:r>
              <a:rPr lang="en-ID" sz="2000" dirty="0"/>
              <a:t> </a:t>
            </a:r>
            <a:r>
              <a:rPr lang="en-ID" sz="2000" dirty="0" err="1"/>
              <a:t>terhadap</a:t>
            </a:r>
            <a:r>
              <a:rPr lang="en-ID" sz="2000" dirty="0"/>
              <a:t> </a:t>
            </a:r>
            <a:r>
              <a:rPr lang="en-ID" sz="2000" dirty="0" err="1"/>
              <a:t>penyandang</a:t>
            </a:r>
            <a:r>
              <a:rPr lang="en-ID" sz="2000" dirty="0"/>
              <a:t> </a:t>
            </a:r>
            <a:r>
              <a:rPr lang="en-ID" sz="2000" dirty="0" err="1"/>
              <a:t>disabilitas</a:t>
            </a:r>
            <a:endParaRPr lang="en-ID" sz="20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D" sz="2000" dirty="0"/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ID" sz="2000" b="1" dirty="0"/>
              <a:t>Pada </a:t>
            </a:r>
            <a:r>
              <a:rPr lang="en-ID" sz="2000" b="1" dirty="0" err="1"/>
              <a:t>kondisi</a:t>
            </a:r>
            <a:r>
              <a:rPr lang="en-ID" sz="2000" b="1" dirty="0"/>
              <a:t> </a:t>
            </a:r>
            <a:r>
              <a:rPr lang="en-ID" sz="2000" b="1" dirty="0" err="1"/>
              <a:t>seperti</a:t>
            </a:r>
            <a:r>
              <a:rPr lang="en-ID" sz="2000" b="1" dirty="0"/>
              <a:t> </a:t>
            </a:r>
            <a:r>
              <a:rPr lang="en-ID" sz="2000" b="1" dirty="0" err="1"/>
              <a:t>apa</a:t>
            </a:r>
            <a:r>
              <a:rPr lang="en-ID" sz="2000" b="1" dirty="0"/>
              <a:t> </a:t>
            </a:r>
            <a:r>
              <a:rPr lang="en-ID" sz="2000" b="1" dirty="0" err="1"/>
              <a:t>si</a:t>
            </a:r>
            <a:r>
              <a:rPr lang="en-ID" sz="2000" b="1" dirty="0"/>
              <a:t> </a:t>
            </a:r>
            <a:r>
              <a:rPr lang="en-ID" sz="2000" b="1" dirty="0" err="1"/>
              <a:t>calon</a:t>
            </a:r>
            <a:r>
              <a:rPr lang="en-ID" sz="2000" b="1" dirty="0"/>
              <a:t> “user” </a:t>
            </a:r>
            <a:r>
              <a:rPr lang="en-ID" sz="2000" b="1" dirty="0" err="1"/>
              <a:t>mengalami</a:t>
            </a:r>
            <a:r>
              <a:rPr lang="en-ID" sz="2000" b="1" dirty="0"/>
              <a:t> </a:t>
            </a:r>
            <a:r>
              <a:rPr lang="en-ID" sz="2000" b="1" dirty="0" err="1"/>
              <a:t>masalah</a:t>
            </a:r>
            <a:r>
              <a:rPr lang="en-ID" sz="2000" b="1" dirty="0"/>
              <a:t> </a:t>
            </a:r>
            <a:r>
              <a:rPr lang="en-ID" sz="2000" b="1" dirty="0" err="1"/>
              <a:t>ini</a:t>
            </a:r>
            <a:r>
              <a:rPr lang="en-ID" sz="2000" b="1" dirty="0"/>
              <a:t>?</a:t>
            </a:r>
          </a:p>
          <a:p>
            <a:pPr marL="285750" indent="-285750" algn="just"/>
            <a:r>
              <a:rPr lang="en-ID" sz="2000" dirty="0" err="1"/>
              <a:t>Kurangnya</a:t>
            </a:r>
            <a:r>
              <a:rPr lang="en-ID" sz="2000" dirty="0"/>
              <a:t> </a:t>
            </a:r>
            <a:r>
              <a:rPr lang="en-ID" sz="2000" dirty="0" err="1"/>
              <a:t>kesempatan</a:t>
            </a:r>
            <a:r>
              <a:rPr lang="en-ID" sz="2000" dirty="0"/>
              <a:t> yang </a:t>
            </a:r>
            <a:r>
              <a:rPr lang="en-ID" sz="2000" dirty="0" err="1"/>
              <a:t>sama</a:t>
            </a:r>
            <a:r>
              <a:rPr lang="en-ID" sz="2000" dirty="0"/>
              <a:t>, </a:t>
            </a:r>
            <a:r>
              <a:rPr lang="en-ID" sz="2000" dirty="0" err="1"/>
              <a:t>misalnya</a:t>
            </a:r>
            <a:r>
              <a:rPr lang="en-ID" sz="2000" dirty="0"/>
              <a:t> pada </a:t>
            </a:r>
            <a:r>
              <a:rPr lang="en-ID" sz="2000" dirty="0" err="1"/>
              <a:t>pekerjaan</a:t>
            </a:r>
            <a:r>
              <a:rPr lang="en-ID" sz="2000" dirty="0"/>
              <a:t> </a:t>
            </a:r>
            <a:r>
              <a:rPr lang="en-ID" sz="2000" dirty="0" err="1"/>
              <a:t>tertentu</a:t>
            </a:r>
            <a:r>
              <a:rPr lang="en-ID" sz="2000" dirty="0"/>
              <a:t>, </a:t>
            </a:r>
            <a:r>
              <a:rPr lang="en-ID" sz="2000" dirty="0" err="1"/>
              <a:t>terkadang</a:t>
            </a:r>
            <a:r>
              <a:rPr lang="en-ID" sz="2000" dirty="0"/>
              <a:t> </a:t>
            </a:r>
            <a:r>
              <a:rPr lang="en-ID" sz="2000" dirty="0" err="1"/>
              <a:t>perusahaan</a:t>
            </a:r>
            <a:r>
              <a:rPr lang="en-ID" sz="2000" dirty="0"/>
              <a:t> </a:t>
            </a:r>
            <a:r>
              <a:rPr lang="en-ID" sz="2000" dirty="0" err="1"/>
              <a:t>langsung</a:t>
            </a:r>
            <a:r>
              <a:rPr lang="en-ID" sz="2000" dirty="0"/>
              <a:t> </a:t>
            </a:r>
            <a:r>
              <a:rPr lang="en-ID" sz="2000" dirty="0" err="1"/>
              <a:t>menolak</a:t>
            </a:r>
            <a:r>
              <a:rPr lang="en-ID" sz="2000" dirty="0"/>
              <a:t> </a:t>
            </a:r>
            <a:r>
              <a:rPr lang="en-ID" sz="2000" dirty="0" err="1"/>
              <a:t>disabilitas</a:t>
            </a:r>
            <a:r>
              <a:rPr lang="en-ID" sz="2000" dirty="0"/>
              <a:t> </a:t>
            </a:r>
            <a:r>
              <a:rPr lang="en-ID" sz="2000" dirty="0" err="1"/>
              <a:t>tanpa</a:t>
            </a:r>
            <a:r>
              <a:rPr lang="en-ID" sz="2000" dirty="0"/>
              <a:t> </a:t>
            </a:r>
            <a:r>
              <a:rPr lang="en-ID" sz="2000" dirty="0" err="1"/>
              <a:t>melihat</a:t>
            </a:r>
            <a:r>
              <a:rPr lang="en-ID" sz="2000" dirty="0"/>
              <a:t> </a:t>
            </a:r>
            <a:r>
              <a:rPr lang="en-ID" sz="2000" dirty="0" err="1"/>
              <a:t>kemampuannya</a:t>
            </a:r>
            <a:endParaRPr lang="en-ID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61669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/>
          <p:nvPr/>
        </p:nvSpPr>
        <p:spPr>
          <a:xfrm>
            <a:off x="3969300" y="756825"/>
            <a:ext cx="1205400" cy="120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2737500" y="185513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0C8C8"/>
                </a:solidFill>
              </a:rPr>
              <a:t>Why</a:t>
            </a:r>
            <a:endParaRPr dirty="0">
              <a:solidFill>
                <a:srgbClr val="20C8C8"/>
              </a:solidFill>
            </a:endParaRPr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1"/>
          </p:nvPr>
        </p:nvSpPr>
        <p:spPr>
          <a:xfrm>
            <a:off x="2687250" y="3492161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4Ws of Problem Scoping</a:t>
            </a:r>
            <a:endParaRPr dirty="0"/>
          </a:p>
        </p:txBody>
      </p:sp>
      <p:sp>
        <p:nvSpPr>
          <p:cNvPr id="199" name="Google Shape;199;p41"/>
          <p:cNvSpPr txBox="1">
            <a:spLocks noGrp="1"/>
          </p:cNvSpPr>
          <p:nvPr>
            <p:ph type="title" idx="2"/>
          </p:nvPr>
        </p:nvSpPr>
        <p:spPr>
          <a:xfrm>
            <a:off x="3676950" y="912963"/>
            <a:ext cx="17901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7455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5648143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The 4Ws of </a:t>
            </a:r>
            <a:r>
              <a:rPr lang="en" dirty="0">
                <a:solidFill>
                  <a:srgbClr val="20C8C8"/>
                </a:solidFill>
              </a:rPr>
              <a:t>Problem Scoping  </a:t>
            </a:r>
            <a:br>
              <a:rPr lang="en" dirty="0">
                <a:solidFill>
                  <a:srgbClr val="20C8C8"/>
                </a:solidFill>
              </a:rPr>
            </a:br>
            <a:r>
              <a:rPr lang="en" dirty="0"/>
              <a:t>- W</a:t>
            </a:r>
            <a:r>
              <a:rPr lang="en" dirty="0">
                <a:solidFill>
                  <a:srgbClr val="FFFFFF"/>
                </a:solidFill>
              </a:rPr>
              <a:t>HY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05" name="Google Shape;205;p42"/>
          <p:cNvSpPr txBox="1">
            <a:spLocks noGrp="1"/>
          </p:cNvSpPr>
          <p:nvPr>
            <p:ph type="body" idx="1"/>
          </p:nvPr>
        </p:nvSpPr>
        <p:spPr>
          <a:xfrm>
            <a:off x="719999" y="1608364"/>
            <a:ext cx="8113757" cy="31105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1" dirty="0" err="1"/>
              <a:t>Mengapa</a:t>
            </a:r>
            <a:r>
              <a:rPr lang="en-ID" sz="1800" b="1" dirty="0"/>
              <a:t> </a:t>
            </a:r>
            <a:r>
              <a:rPr lang="en-ID" sz="1800" b="1" dirty="0" err="1"/>
              <a:t>masalah</a:t>
            </a:r>
            <a:r>
              <a:rPr lang="en-ID" sz="1800" b="1" dirty="0"/>
              <a:t> </a:t>
            </a:r>
            <a:r>
              <a:rPr lang="en-ID" sz="1800" b="1" dirty="0" err="1"/>
              <a:t>ini</a:t>
            </a:r>
            <a:r>
              <a:rPr lang="en-ID" sz="1800" b="1" dirty="0"/>
              <a:t> </a:t>
            </a:r>
            <a:r>
              <a:rPr lang="en-ID" sz="1800" b="1" dirty="0" err="1"/>
              <a:t>penting</a:t>
            </a:r>
            <a:r>
              <a:rPr lang="en-ID" sz="1800" b="1" dirty="0"/>
              <a:t>?</a:t>
            </a:r>
          </a:p>
          <a:p>
            <a:pPr marL="285750" indent="-285750" algn="just"/>
            <a:r>
              <a:rPr lang="en-ID" sz="1800" dirty="0" err="1"/>
              <a:t>Berdasarkan</a:t>
            </a:r>
            <a:r>
              <a:rPr lang="en-ID" sz="1800" dirty="0"/>
              <a:t> data, 1 </a:t>
            </a:r>
            <a:r>
              <a:rPr lang="en-ID" sz="1800" dirty="0" err="1"/>
              <a:t>dari</a:t>
            </a:r>
            <a:r>
              <a:rPr lang="en-ID" sz="1800" dirty="0"/>
              <a:t> 10 </a:t>
            </a:r>
            <a:r>
              <a:rPr lang="en-ID" sz="1800" dirty="0" err="1"/>
              <a:t>warga</a:t>
            </a:r>
            <a:r>
              <a:rPr lang="en-ID" sz="1800" dirty="0"/>
              <a:t> Indonesia </a:t>
            </a:r>
            <a:r>
              <a:rPr lang="en-ID" sz="1800" dirty="0" err="1"/>
              <a:t>penyandang</a:t>
            </a:r>
            <a:r>
              <a:rPr lang="en-ID" sz="1800" dirty="0"/>
              <a:t> </a:t>
            </a:r>
            <a:r>
              <a:rPr lang="en-ID" sz="1800" dirty="0" err="1"/>
              <a:t>disabilitas</a:t>
            </a:r>
            <a:endParaRPr lang="en-ID"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D" sz="1800" dirty="0"/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ID" sz="1800" b="1" dirty="0" err="1"/>
              <a:t>Apa</a:t>
            </a:r>
            <a:r>
              <a:rPr lang="en-ID" sz="1800" b="1" dirty="0"/>
              <a:t> </a:t>
            </a:r>
            <a:r>
              <a:rPr lang="en-ID" sz="1800" b="1" dirty="0" err="1"/>
              <a:t>nilai</a:t>
            </a:r>
            <a:r>
              <a:rPr lang="en-ID" sz="1800" b="1" dirty="0"/>
              <a:t> </a:t>
            </a:r>
            <a:r>
              <a:rPr lang="en-ID" sz="1800" b="1" dirty="0" err="1"/>
              <a:t>utama</a:t>
            </a:r>
            <a:r>
              <a:rPr lang="en-ID" sz="1800" b="1" dirty="0"/>
              <a:t> </a:t>
            </a:r>
            <a:r>
              <a:rPr lang="en-ID" sz="1800" b="1" dirty="0" err="1"/>
              <a:t>dari</a:t>
            </a:r>
            <a:r>
              <a:rPr lang="en-ID" sz="1800" b="1" dirty="0"/>
              <a:t> </a:t>
            </a:r>
            <a:r>
              <a:rPr lang="en-ID" sz="1800" b="1" dirty="0" err="1"/>
              <a:t>permasalahan</a:t>
            </a:r>
            <a:r>
              <a:rPr lang="en-ID" sz="1800" b="1" dirty="0"/>
              <a:t> </a:t>
            </a:r>
            <a:r>
              <a:rPr lang="en-ID" sz="1800" b="1" dirty="0" err="1"/>
              <a:t>ini</a:t>
            </a:r>
            <a:r>
              <a:rPr lang="en-ID" sz="1800" b="1" dirty="0"/>
              <a:t>?</a:t>
            </a:r>
          </a:p>
          <a:p>
            <a:pPr marL="285750" indent="-285750" algn="just"/>
            <a:r>
              <a:rPr lang="en-ID" sz="1800" dirty="0" err="1"/>
              <a:t>Sesuai</a:t>
            </a:r>
            <a:r>
              <a:rPr lang="en-ID" sz="1800" dirty="0"/>
              <a:t> </a:t>
            </a:r>
            <a:r>
              <a:rPr lang="en-ID" sz="1800" dirty="0" err="1"/>
              <a:t>dengan</a:t>
            </a:r>
            <a:r>
              <a:rPr lang="en-ID" sz="1800" dirty="0"/>
              <a:t> </a:t>
            </a:r>
            <a:r>
              <a:rPr lang="en-ID" sz="1800" dirty="0" err="1"/>
              <a:t>nilai</a:t>
            </a:r>
            <a:r>
              <a:rPr lang="en-ID" sz="1800" dirty="0"/>
              <a:t> </a:t>
            </a:r>
            <a:r>
              <a:rPr lang="en-ID" sz="1800" dirty="0" err="1"/>
              <a:t>pancasila</a:t>
            </a:r>
            <a:r>
              <a:rPr lang="en-ID" sz="1800" dirty="0"/>
              <a:t> </a:t>
            </a:r>
            <a:r>
              <a:rPr lang="en-ID" sz="1800" dirty="0" err="1"/>
              <a:t>kedua</a:t>
            </a:r>
            <a:r>
              <a:rPr lang="en-ID" sz="1800" dirty="0"/>
              <a:t> dan </a:t>
            </a:r>
            <a:r>
              <a:rPr lang="en-ID" sz="1800" dirty="0" err="1"/>
              <a:t>kelima</a:t>
            </a:r>
            <a:endParaRPr lang="en-ID"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D" sz="1800" dirty="0"/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ID" sz="1800" b="1" dirty="0" err="1"/>
              <a:t>Bagaimana</a:t>
            </a:r>
            <a:r>
              <a:rPr lang="en-ID" sz="1800" b="1" dirty="0"/>
              <a:t> </a:t>
            </a:r>
            <a:r>
              <a:rPr lang="en-ID" sz="1800" b="1" dirty="0" err="1"/>
              <a:t>kamu</a:t>
            </a:r>
            <a:r>
              <a:rPr lang="en-ID" sz="1800" b="1" dirty="0"/>
              <a:t> </a:t>
            </a:r>
            <a:r>
              <a:rPr lang="en-ID" sz="1800" b="1" dirty="0" err="1"/>
              <a:t>bisa</a:t>
            </a:r>
            <a:r>
              <a:rPr lang="en-ID" sz="1800" b="1" dirty="0"/>
              <a:t> </a:t>
            </a:r>
            <a:r>
              <a:rPr lang="en-ID" sz="1800" b="1" dirty="0" err="1"/>
              <a:t>memperbaiki</a:t>
            </a:r>
            <a:r>
              <a:rPr lang="en-ID" sz="1800" b="1" dirty="0"/>
              <a:t> (</a:t>
            </a:r>
            <a:r>
              <a:rPr lang="en-ID" sz="1800" b="1" dirty="0" err="1"/>
              <a:t>sebagian</a:t>
            </a:r>
            <a:r>
              <a:rPr lang="en-ID" sz="1800" b="1" dirty="0"/>
              <a:t> </a:t>
            </a:r>
            <a:r>
              <a:rPr lang="en-ID" sz="1800" b="1" dirty="0" err="1"/>
              <a:t>atau</a:t>
            </a:r>
            <a:r>
              <a:rPr lang="en-ID" sz="1800" b="1" dirty="0"/>
              <a:t> </a:t>
            </a:r>
            <a:r>
              <a:rPr lang="en-ID" sz="1800" b="1" dirty="0" err="1"/>
              <a:t>seluruh</a:t>
            </a:r>
            <a:r>
              <a:rPr lang="en-ID" sz="1800" b="1" dirty="0"/>
              <a:t>) </a:t>
            </a:r>
            <a:r>
              <a:rPr lang="en-ID" sz="1800" b="1" dirty="0" err="1"/>
              <a:t>dari</a:t>
            </a:r>
            <a:r>
              <a:rPr lang="en-ID" sz="1800" b="1" dirty="0"/>
              <a:t> </a:t>
            </a:r>
            <a:r>
              <a:rPr lang="en-ID" sz="1800" b="1" dirty="0" err="1"/>
              <a:t>masalah</a:t>
            </a:r>
            <a:r>
              <a:rPr lang="en-ID" sz="1800" b="1" dirty="0"/>
              <a:t> </a:t>
            </a:r>
            <a:r>
              <a:rPr lang="en-ID" sz="1800" b="1" dirty="0" err="1"/>
              <a:t>tersebut</a:t>
            </a:r>
            <a:r>
              <a:rPr lang="en-ID" sz="1800" b="1" dirty="0"/>
              <a:t>?</a:t>
            </a:r>
          </a:p>
          <a:p>
            <a:pPr marL="285750" indent="-285750" algn="just"/>
            <a:r>
              <a:rPr lang="en-ID" sz="1800" dirty="0" err="1"/>
              <a:t>Mengembangkan</a:t>
            </a:r>
            <a:r>
              <a:rPr lang="en-ID" sz="1800" dirty="0"/>
              <a:t> </a:t>
            </a:r>
            <a:r>
              <a:rPr lang="en-ID" sz="1800" dirty="0" err="1"/>
              <a:t>teknologi</a:t>
            </a:r>
            <a:r>
              <a:rPr lang="en-ID" sz="1800" dirty="0"/>
              <a:t> </a:t>
            </a:r>
            <a:r>
              <a:rPr lang="en-ID" sz="1800" dirty="0" err="1"/>
              <a:t>tertentu</a:t>
            </a:r>
            <a:r>
              <a:rPr lang="en-ID" sz="1800" dirty="0"/>
              <a:t>, </a:t>
            </a:r>
            <a:r>
              <a:rPr lang="en-ID" sz="1800" dirty="0" err="1"/>
              <a:t>misalnya</a:t>
            </a:r>
            <a:r>
              <a:rPr lang="en-ID" sz="1800" dirty="0"/>
              <a:t> </a:t>
            </a:r>
            <a:r>
              <a:rPr lang="en-ID" sz="1800" dirty="0" err="1"/>
              <a:t>aplikasi</a:t>
            </a:r>
            <a:r>
              <a:rPr lang="en-ID" sz="1800" dirty="0"/>
              <a:t> text-to-speech </a:t>
            </a:r>
            <a:r>
              <a:rPr lang="en-ID" sz="1800" dirty="0" err="1"/>
              <a:t>pembaca</a:t>
            </a:r>
            <a:r>
              <a:rPr lang="en-ID" sz="1800" dirty="0"/>
              <a:t> </a:t>
            </a:r>
            <a:r>
              <a:rPr lang="en-ID" sz="1800" dirty="0" err="1"/>
              <a:t>buku</a:t>
            </a:r>
            <a:r>
              <a:rPr lang="en-ID" sz="1800" dirty="0"/>
              <a:t>/</a:t>
            </a:r>
            <a:r>
              <a:rPr lang="en-ID" sz="1800" dirty="0" err="1"/>
              <a:t>ebook</a:t>
            </a:r>
            <a:r>
              <a:rPr lang="en-ID" sz="1800" dirty="0"/>
              <a:t>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membantu</a:t>
            </a:r>
            <a:r>
              <a:rPr lang="en-ID" sz="1800" dirty="0"/>
              <a:t> </a:t>
            </a:r>
            <a:r>
              <a:rPr lang="en-ID" sz="1800" dirty="0" err="1"/>
              <a:t>tunanetra</a:t>
            </a:r>
            <a:endParaRPr lang="en-ID" sz="1800" dirty="0"/>
          </a:p>
          <a:p>
            <a:pPr marL="285750" indent="-285750" algn="just"/>
            <a:r>
              <a:rPr lang="en-ID" sz="1800" dirty="0" err="1"/>
              <a:t>Menggencarkan</a:t>
            </a:r>
            <a:r>
              <a:rPr lang="en-ID" sz="1800" dirty="0"/>
              <a:t> </a:t>
            </a:r>
            <a:r>
              <a:rPr lang="en-ID" sz="1800" dirty="0" err="1"/>
              <a:t>edukasi</a:t>
            </a:r>
            <a:r>
              <a:rPr lang="en-ID" sz="1800" dirty="0"/>
              <a:t> </a:t>
            </a:r>
            <a:r>
              <a:rPr lang="en-ID" sz="1800" dirty="0" err="1"/>
              <a:t>masyarakat</a:t>
            </a:r>
            <a:r>
              <a:rPr lang="en-ID" sz="1800" dirty="0"/>
              <a:t> di media, </a:t>
            </a:r>
            <a:r>
              <a:rPr lang="en-ID" sz="1800" dirty="0" err="1"/>
              <a:t>misalnya</a:t>
            </a:r>
            <a:r>
              <a:rPr lang="en-ID" sz="1800" dirty="0"/>
              <a:t> </a:t>
            </a:r>
            <a:r>
              <a:rPr lang="en-ID" sz="1800" dirty="0" err="1"/>
              <a:t>menentukan</a:t>
            </a:r>
            <a:r>
              <a:rPr lang="en-ID" sz="1800" dirty="0"/>
              <a:t> jam </a:t>
            </a:r>
            <a:r>
              <a:rPr lang="en-ID" sz="1800" dirty="0" err="1"/>
              <a:t>atau</a:t>
            </a:r>
            <a:r>
              <a:rPr lang="en-ID" sz="1800" dirty="0"/>
              <a:t> program yang paling </a:t>
            </a:r>
            <a:r>
              <a:rPr lang="en-ID" sz="1800" dirty="0" err="1"/>
              <a:t>baik</a:t>
            </a:r>
            <a:r>
              <a:rPr lang="en-ID" sz="1800" dirty="0"/>
              <a:t>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mengedukasi</a:t>
            </a:r>
            <a:endParaRPr lang="en-ID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71927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ctrTitle"/>
          </p:nvPr>
        </p:nvSpPr>
        <p:spPr>
          <a:xfrm>
            <a:off x="4931400" y="1122684"/>
            <a:ext cx="3492600" cy="26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</a:rPr>
              <a:t>Data Acquisition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sz="2800" dirty="0">
                <a:solidFill>
                  <a:schemeClr val="dk1"/>
                </a:solidFill>
              </a:rPr>
              <a:t>Part of </a:t>
            </a:r>
            <a:br>
              <a:rPr lang="en" sz="2800" dirty="0">
                <a:solidFill>
                  <a:schemeClr val="dk1"/>
                </a:solidFill>
              </a:rPr>
            </a:br>
            <a:r>
              <a:rPr lang="en" sz="2800" dirty="0">
                <a:solidFill>
                  <a:schemeClr val="dk1"/>
                </a:solidFill>
              </a:rPr>
              <a:t>AI Project Cycle</a:t>
            </a:r>
            <a:endParaRPr sz="2800" dirty="0"/>
          </a:p>
        </p:txBody>
      </p:sp>
      <p:pic>
        <p:nvPicPr>
          <p:cNvPr id="270" name="Google Shape;270;p45"/>
          <p:cNvPicPr preferRelativeResize="0"/>
          <p:nvPr/>
        </p:nvPicPr>
        <p:blipFill rotWithShape="1">
          <a:blip r:embed="rId3">
            <a:alphaModFix/>
          </a:blip>
          <a:srcRect l="7813" r="7813"/>
          <a:stretch/>
        </p:blipFill>
        <p:spPr>
          <a:xfrm>
            <a:off x="899700" y="1407588"/>
            <a:ext cx="3492600" cy="2328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98702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>
            <a:spLocks noGrp="1"/>
          </p:cNvSpPr>
          <p:nvPr>
            <p:ph type="title"/>
          </p:nvPr>
        </p:nvSpPr>
        <p:spPr>
          <a:xfrm>
            <a:off x="1306287" y="1663300"/>
            <a:ext cx="6564084" cy="75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Data Acquisition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158" name="Google Shape;158;p37"/>
          <p:cNvSpPr txBox="1">
            <a:spLocks noGrp="1"/>
          </p:cNvSpPr>
          <p:nvPr>
            <p:ph type="body" idx="1"/>
          </p:nvPr>
        </p:nvSpPr>
        <p:spPr>
          <a:xfrm>
            <a:off x="2317553" y="2571750"/>
            <a:ext cx="4508893" cy="8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Proses </a:t>
            </a:r>
            <a:r>
              <a:rPr lang="en-US" dirty="0" err="1"/>
              <a:t>pengumpulan</a:t>
            </a:r>
            <a:r>
              <a:rPr lang="en-US" dirty="0"/>
              <a:t> data yang </a:t>
            </a:r>
            <a:r>
              <a:rPr lang="en-US" dirty="0" err="1"/>
              <a:t>akurat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diolah</a:t>
            </a:r>
            <a:r>
              <a:rPr lang="en-US" dirty="0"/>
              <a:t> dan </a:t>
            </a:r>
            <a:r>
              <a:rPr lang="en-US" dirty="0" err="1"/>
              <a:t>dianalisis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6463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4BE3-447E-47FB-93E7-D1874C79B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14" y="1658240"/>
            <a:ext cx="3386700" cy="477600"/>
          </a:xfrm>
        </p:spPr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Data?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8847D2-6EFF-46E4-BFD9-D1A5DE680CC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64814" y="2353541"/>
            <a:ext cx="8105657" cy="2398073"/>
          </a:xfrm>
        </p:spPr>
        <p:txBody>
          <a:bodyPr/>
          <a:lstStyle/>
          <a:p>
            <a:pPr algn="just"/>
            <a:r>
              <a:rPr lang="en-ID" sz="2000" dirty="0" err="1"/>
              <a:t>Merupakan</a:t>
            </a:r>
            <a:r>
              <a:rPr lang="en-ID" sz="2000" dirty="0"/>
              <a:t> </a:t>
            </a:r>
            <a:r>
              <a:rPr lang="en-ID" sz="2000" dirty="0" err="1"/>
              <a:t>sekumpulan</a:t>
            </a:r>
            <a:r>
              <a:rPr lang="en-ID" sz="2000" dirty="0"/>
              <a:t> </a:t>
            </a:r>
            <a:r>
              <a:rPr lang="en-ID" sz="2000" dirty="0" err="1"/>
              <a:t>keterangan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fakta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</a:t>
            </a:r>
            <a:r>
              <a:rPr lang="en-ID" sz="2000" dirty="0" err="1"/>
              <a:t>suatu</a:t>
            </a:r>
            <a:r>
              <a:rPr lang="en-ID" sz="2000" dirty="0"/>
              <a:t> </a:t>
            </a:r>
            <a:r>
              <a:rPr lang="en-ID" sz="2000" dirty="0" err="1"/>
              <a:t>hal</a:t>
            </a:r>
            <a:r>
              <a:rPr lang="en-ID" sz="2000" dirty="0"/>
              <a:t> yang </a:t>
            </a:r>
            <a:r>
              <a:rPr lang="en-ID" sz="2000" dirty="0" err="1"/>
              <a:t>diperoleh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melalui</a:t>
            </a:r>
            <a:r>
              <a:rPr lang="en-ID" sz="2000" dirty="0"/>
              <a:t> </a:t>
            </a:r>
            <a:r>
              <a:rPr lang="en-ID" sz="2000" dirty="0" err="1"/>
              <a:t>pengamatan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juga </a:t>
            </a:r>
            <a:r>
              <a:rPr lang="en-ID" sz="2000" dirty="0" err="1"/>
              <a:t>pencarian</a:t>
            </a:r>
            <a:r>
              <a:rPr lang="en-ID" sz="2000" dirty="0"/>
              <a:t> </a:t>
            </a:r>
            <a:r>
              <a:rPr lang="en-ID" sz="2000" dirty="0" err="1"/>
              <a:t>ke</a:t>
            </a:r>
            <a:r>
              <a:rPr lang="en-ID" sz="2000" dirty="0"/>
              <a:t> </a:t>
            </a:r>
            <a:r>
              <a:rPr lang="en-ID" sz="2000" dirty="0" err="1"/>
              <a:t>sumber</a:t>
            </a:r>
            <a:r>
              <a:rPr lang="en-ID" sz="2000" dirty="0"/>
              <a:t> – </a:t>
            </a:r>
            <a:r>
              <a:rPr lang="en-ID" sz="2000" dirty="0" err="1"/>
              <a:t>sumber</a:t>
            </a:r>
            <a:r>
              <a:rPr lang="en-ID" sz="2000" dirty="0"/>
              <a:t> </a:t>
            </a:r>
            <a:r>
              <a:rPr lang="en-ID" sz="2000" dirty="0" err="1"/>
              <a:t>tertentu</a:t>
            </a:r>
            <a:r>
              <a:rPr lang="en-ID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5676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3BB26-047B-486D-9BDD-E6513E66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540000"/>
            <a:ext cx="3762193" cy="477600"/>
          </a:xfrm>
        </p:spPr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- </a:t>
            </a:r>
            <a:r>
              <a:rPr lang="en-US" dirty="0" err="1"/>
              <a:t>Jenis</a:t>
            </a:r>
            <a:r>
              <a:rPr lang="en-US" dirty="0"/>
              <a:t> Data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D4AC3-3F57-4C17-801E-F4E278DD3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73629"/>
            <a:ext cx="8023950" cy="3295171"/>
          </a:xfrm>
        </p:spPr>
        <p:txBody>
          <a:bodyPr anchor="t"/>
          <a:lstStyle/>
          <a:p>
            <a:pPr marL="584200" indent="-457200">
              <a:buFont typeface="+mj-lt"/>
              <a:buAutoNum type="arabicPeriod"/>
            </a:pPr>
            <a:r>
              <a:rPr lang="en-US" sz="2000" b="1" dirty="0"/>
              <a:t>Data </a:t>
            </a:r>
            <a:r>
              <a:rPr lang="en-US" sz="2000" b="1" dirty="0" err="1"/>
              <a:t>Kuantitatif</a:t>
            </a:r>
            <a:r>
              <a:rPr lang="en-US" sz="2000" b="1" dirty="0"/>
              <a:t> </a:t>
            </a:r>
          </a:p>
          <a:p>
            <a:pPr marL="127000" indent="0" algn="just">
              <a:buNone/>
            </a:pPr>
            <a:r>
              <a:rPr lang="en-ID" sz="2000" dirty="0" err="1"/>
              <a:t>Jenis</a:t>
            </a:r>
            <a:r>
              <a:rPr lang="en-ID" sz="2000" dirty="0"/>
              <a:t> data yang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diukur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dihitung</a:t>
            </a:r>
            <a:r>
              <a:rPr lang="en-ID" sz="2000" dirty="0"/>
              <a:t> </a:t>
            </a:r>
            <a:r>
              <a:rPr lang="en-ID" sz="2000" dirty="0" err="1"/>
              <a:t>secara</a:t>
            </a:r>
            <a:r>
              <a:rPr lang="en-ID" sz="2000" dirty="0"/>
              <a:t> </a:t>
            </a:r>
            <a:r>
              <a:rPr lang="en-ID" sz="2000" dirty="0" err="1"/>
              <a:t>langsung</a:t>
            </a:r>
            <a:r>
              <a:rPr lang="en-ID" sz="2000" dirty="0"/>
              <a:t>, yang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informasi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penjelasan</a:t>
            </a:r>
            <a:r>
              <a:rPr lang="en-ID" sz="2000" dirty="0"/>
              <a:t> yang </a:t>
            </a:r>
            <a:r>
              <a:rPr lang="en-ID" sz="2000" dirty="0" err="1"/>
              <a:t>dinyatakan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bilangan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berbentuk</a:t>
            </a:r>
            <a:r>
              <a:rPr lang="en-ID" sz="2000" dirty="0"/>
              <a:t> </a:t>
            </a:r>
            <a:r>
              <a:rPr lang="en-ID" sz="2000" dirty="0" err="1"/>
              <a:t>angka</a:t>
            </a:r>
            <a:r>
              <a:rPr lang="en-ID" sz="2000" dirty="0"/>
              <a:t>.</a:t>
            </a:r>
          </a:p>
          <a:p>
            <a:pPr marL="127000" indent="0" algn="just">
              <a:buNone/>
            </a:pPr>
            <a:endParaRPr lang="en-ID" sz="2000" dirty="0"/>
          </a:p>
          <a:p>
            <a:pPr marL="584200" indent="-457200" algn="just">
              <a:buFont typeface="+mj-lt"/>
              <a:buAutoNum type="arabicPeriod" startAt="2"/>
            </a:pPr>
            <a:r>
              <a:rPr lang="en-ID" sz="2000" b="1" dirty="0"/>
              <a:t>Data </a:t>
            </a:r>
            <a:r>
              <a:rPr lang="en-ID" sz="2000" b="1" dirty="0" err="1"/>
              <a:t>Kualitatif</a:t>
            </a:r>
            <a:endParaRPr lang="en-ID" sz="2000" b="1" dirty="0"/>
          </a:p>
          <a:p>
            <a:pPr marL="127000" indent="0" algn="just">
              <a:buNone/>
            </a:pPr>
            <a:r>
              <a:rPr lang="en-ID" sz="2000" dirty="0"/>
              <a:t>Data yang </a:t>
            </a:r>
            <a:r>
              <a:rPr lang="en-ID" sz="2000" dirty="0" err="1"/>
              <a:t>disajikan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bentuk</a:t>
            </a:r>
            <a:r>
              <a:rPr lang="en-ID" sz="2000" dirty="0"/>
              <a:t> verbal (</a:t>
            </a:r>
            <a:r>
              <a:rPr lang="en-ID" sz="2000" dirty="0" err="1"/>
              <a:t>lisan</a:t>
            </a:r>
            <a:r>
              <a:rPr lang="en-ID" sz="2000" dirty="0"/>
              <a:t>/kata) </a:t>
            </a:r>
            <a:r>
              <a:rPr lang="en-ID" sz="2000" dirty="0" err="1"/>
              <a:t>bukan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bentuk</a:t>
            </a:r>
            <a:r>
              <a:rPr lang="en-ID" sz="2000" dirty="0"/>
              <a:t> </a:t>
            </a:r>
            <a:r>
              <a:rPr lang="en-ID" sz="2000" dirty="0" err="1"/>
              <a:t>angka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1589110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AI PROJECT CYCLE</a:t>
            </a:r>
            <a:endParaRPr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594" name="Google Shape;594;p59"/>
          <p:cNvSpPr txBox="1"/>
          <p:nvPr/>
        </p:nvSpPr>
        <p:spPr>
          <a:xfrm>
            <a:off x="4543633" y="3681396"/>
            <a:ext cx="1992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Modelling</a:t>
            </a:r>
            <a:endParaRPr sz="2400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95" name="Google Shape;595;p59"/>
          <p:cNvSpPr txBox="1"/>
          <p:nvPr/>
        </p:nvSpPr>
        <p:spPr>
          <a:xfrm>
            <a:off x="2981320" y="1806879"/>
            <a:ext cx="2124853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Data Exploration</a:t>
            </a:r>
            <a:endParaRPr sz="2400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96" name="Google Shape;596;p59"/>
          <p:cNvSpPr txBox="1"/>
          <p:nvPr/>
        </p:nvSpPr>
        <p:spPr>
          <a:xfrm>
            <a:off x="53216" y="1806879"/>
            <a:ext cx="2293657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Problem Scoping</a:t>
            </a:r>
            <a:endParaRPr sz="2400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597" name="Google Shape;597;p59"/>
          <p:cNvGrpSpPr/>
          <p:nvPr/>
        </p:nvGrpSpPr>
        <p:grpSpPr>
          <a:xfrm>
            <a:off x="832723" y="2366770"/>
            <a:ext cx="4976428" cy="1152035"/>
            <a:chOff x="3512551" y="2358282"/>
            <a:chExt cx="1597032" cy="378649"/>
          </a:xfrm>
        </p:grpSpPr>
        <p:grpSp>
          <p:nvGrpSpPr>
            <p:cNvPr id="598" name="Google Shape;598;p59"/>
            <p:cNvGrpSpPr/>
            <p:nvPr/>
          </p:nvGrpSpPr>
          <p:grpSpPr>
            <a:xfrm>
              <a:off x="3738198" y="2553002"/>
              <a:ext cx="1145834" cy="117"/>
              <a:chOff x="3738198" y="2553002"/>
              <a:chExt cx="1145834" cy="117"/>
            </a:xfrm>
          </p:grpSpPr>
          <p:cxnSp>
            <p:nvCxnSpPr>
              <p:cNvPr id="599" name="Google Shape;599;p59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59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1" name="Google Shape;601;p59"/>
              <p:cNvCxnSpPr>
                <a:stCxn id="602" idx="6"/>
                <a:endCxn id="603" idx="2"/>
              </p:cNvCxnSpPr>
              <p:nvPr/>
            </p:nvCxnSpPr>
            <p:spPr>
              <a:xfrm>
                <a:off x="3738198" y="2553118"/>
                <a:ext cx="2313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4" name="Google Shape;604;p59"/>
            <p:cNvGrpSpPr/>
            <p:nvPr/>
          </p:nvGrpSpPr>
          <p:grpSpPr>
            <a:xfrm>
              <a:off x="3969644" y="2440153"/>
              <a:ext cx="225900" cy="296779"/>
              <a:chOff x="3969644" y="2440153"/>
              <a:chExt cx="225900" cy="296779"/>
            </a:xfrm>
          </p:grpSpPr>
          <p:cxnSp>
            <p:nvCxnSpPr>
              <p:cNvPr id="605" name="Google Shape;605;p59"/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3" name="Google Shape;603;p59"/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59"/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rPr>
                  <a:t>2</a:t>
                </a:r>
                <a:endParaRPr/>
              </a:p>
            </p:txBody>
          </p:sp>
        </p:grpSp>
        <p:grpSp>
          <p:nvGrpSpPr>
            <p:cNvPr id="607" name="Google Shape;607;p59"/>
            <p:cNvGrpSpPr/>
            <p:nvPr/>
          </p:nvGrpSpPr>
          <p:grpSpPr>
            <a:xfrm>
              <a:off x="4426818" y="2358282"/>
              <a:ext cx="225600" cy="307471"/>
              <a:chOff x="4426818" y="2358282"/>
              <a:chExt cx="225600" cy="307471"/>
            </a:xfrm>
          </p:grpSpPr>
          <p:cxnSp>
            <p:nvCxnSpPr>
              <p:cNvPr id="608" name="Google Shape;608;p59"/>
              <p:cNvCxnSpPr>
                <a:stCxn id="609" idx="0"/>
              </p:cNvCxnSpPr>
              <p:nvPr/>
            </p:nvCxnSpPr>
            <p:spPr>
              <a:xfrm rot="10800000">
                <a:off x="4539644" y="2358282"/>
                <a:ext cx="0" cy="110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10" name="Google Shape;610;p59"/>
              <p:cNvSpPr/>
              <p:nvPr/>
            </p:nvSpPr>
            <p:spPr>
              <a:xfrm>
                <a:off x="4426818" y="2440153"/>
                <a:ext cx="225600" cy="2256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59"/>
              <p:cNvSpPr/>
              <p:nvPr/>
            </p:nvSpPr>
            <p:spPr>
              <a:xfrm>
                <a:off x="4455644" y="2468982"/>
                <a:ext cx="168000" cy="1680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rPr>
                  <a:t>3</a:t>
                </a:r>
                <a:endParaRPr/>
              </a:p>
            </p:txBody>
          </p:sp>
        </p:grpSp>
        <p:grpSp>
          <p:nvGrpSpPr>
            <p:cNvPr id="611" name="Google Shape;611;p59"/>
            <p:cNvGrpSpPr/>
            <p:nvPr/>
          </p:nvGrpSpPr>
          <p:grpSpPr>
            <a:xfrm>
              <a:off x="4883984" y="2440153"/>
              <a:ext cx="225600" cy="296479"/>
              <a:chOff x="4883984" y="2440153"/>
              <a:chExt cx="225600" cy="296479"/>
            </a:xfrm>
          </p:grpSpPr>
          <p:cxnSp>
            <p:nvCxnSpPr>
              <p:cNvPr id="612" name="Google Shape;612;p59"/>
              <p:cNvCxnSpPr/>
              <p:nvPr/>
            </p:nvCxnSpPr>
            <p:spPr>
              <a:xfrm>
                <a:off x="4996858" y="2637031"/>
                <a:ext cx="0" cy="99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13" name="Google Shape;613;p59"/>
              <p:cNvSpPr/>
              <p:nvPr/>
            </p:nvSpPr>
            <p:spPr>
              <a:xfrm>
                <a:off x="4883984" y="2440153"/>
                <a:ext cx="225600" cy="2256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59"/>
              <p:cNvSpPr/>
              <p:nvPr/>
            </p:nvSpPr>
            <p:spPr>
              <a:xfrm>
                <a:off x="4912810" y="2468982"/>
                <a:ext cx="168000" cy="1680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rPr>
                  <a:t>4</a:t>
                </a:r>
                <a:endParaRPr/>
              </a:p>
            </p:txBody>
          </p:sp>
        </p:grpSp>
        <p:grpSp>
          <p:nvGrpSpPr>
            <p:cNvPr id="615" name="Google Shape;615;p59"/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cxnSp>
            <p:nvCxnSpPr>
              <p:cNvPr id="616" name="Google Shape;616;p59"/>
              <p:cNvCxnSpPr>
                <a:stCxn id="617" idx="0"/>
              </p:cNvCxnSpPr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02" name="Google Shape;602;p59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59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rPr>
                  <a:t>1</a:t>
                </a:r>
                <a:endParaRPr sz="20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endParaRPr>
              </a:p>
            </p:txBody>
          </p:sp>
        </p:grpSp>
      </p:grpSp>
      <p:sp>
        <p:nvSpPr>
          <p:cNvPr id="618" name="Google Shape;618;p59"/>
          <p:cNvSpPr txBox="1"/>
          <p:nvPr/>
        </p:nvSpPr>
        <p:spPr>
          <a:xfrm>
            <a:off x="1612369" y="3681396"/>
            <a:ext cx="2069254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Data Acquisition</a:t>
            </a:r>
            <a:endParaRPr sz="2400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28" name="Google Shape;601;p59">
            <a:extLst>
              <a:ext uri="{FF2B5EF4-FFF2-40B4-BE49-F238E27FC236}">
                <a16:creationId xmlns:a16="http://schemas.microsoft.com/office/drawing/2014/main" id="{E825F9AA-739E-449D-8465-9C80E3E09BBC}"/>
              </a:ext>
            </a:extLst>
          </p:cNvPr>
          <p:cNvCxnSpPr/>
          <p:nvPr/>
        </p:nvCxnSpPr>
        <p:spPr>
          <a:xfrm>
            <a:off x="5809150" y="2959203"/>
            <a:ext cx="754408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" name="Google Shape;597;p59">
            <a:extLst>
              <a:ext uri="{FF2B5EF4-FFF2-40B4-BE49-F238E27FC236}">
                <a16:creationId xmlns:a16="http://schemas.microsoft.com/office/drawing/2014/main" id="{1D8666F5-3130-4753-917D-F0F2BEB5AB72}"/>
              </a:ext>
            </a:extLst>
          </p:cNvPr>
          <p:cNvGrpSpPr/>
          <p:nvPr/>
        </p:nvGrpSpPr>
        <p:grpSpPr>
          <a:xfrm>
            <a:off x="6563559" y="2383262"/>
            <a:ext cx="2128239" cy="1151813"/>
            <a:chOff x="3512551" y="2358356"/>
            <a:chExt cx="682993" cy="378576"/>
          </a:xfrm>
        </p:grpSpPr>
        <p:cxnSp>
          <p:nvCxnSpPr>
            <p:cNvPr id="49" name="Google Shape;601;p59">
              <a:extLst>
                <a:ext uri="{FF2B5EF4-FFF2-40B4-BE49-F238E27FC236}">
                  <a16:creationId xmlns:a16="http://schemas.microsoft.com/office/drawing/2014/main" id="{B6DAB8DC-60A0-4AA8-BFDA-D11B649C9D66}"/>
                </a:ext>
              </a:extLst>
            </p:cNvPr>
            <p:cNvCxnSpPr>
              <a:cxnSpLocks/>
              <a:stCxn id="36" idx="6"/>
              <a:endCxn id="45" idx="2"/>
            </p:cNvCxnSpPr>
            <p:nvPr/>
          </p:nvCxnSpPr>
          <p:spPr>
            <a:xfrm>
              <a:off x="3738198" y="2553118"/>
              <a:ext cx="231300" cy="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1" name="Google Shape;604;p59">
              <a:extLst>
                <a:ext uri="{FF2B5EF4-FFF2-40B4-BE49-F238E27FC236}">
                  <a16:creationId xmlns:a16="http://schemas.microsoft.com/office/drawing/2014/main" id="{9CDCAFD4-CC6E-4AC2-BE55-4F5CA212E6D4}"/>
                </a:ext>
              </a:extLst>
            </p:cNvPr>
            <p:cNvGrpSpPr/>
            <p:nvPr/>
          </p:nvGrpSpPr>
          <p:grpSpPr>
            <a:xfrm>
              <a:off x="3969644" y="2440153"/>
              <a:ext cx="225900" cy="296779"/>
              <a:chOff x="3969644" y="2440153"/>
              <a:chExt cx="225900" cy="296779"/>
            </a:xfrm>
          </p:grpSpPr>
          <p:cxnSp>
            <p:nvCxnSpPr>
              <p:cNvPr id="44" name="Google Shape;605;p59">
                <a:extLst>
                  <a:ext uri="{FF2B5EF4-FFF2-40B4-BE49-F238E27FC236}">
                    <a16:creationId xmlns:a16="http://schemas.microsoft.com/office/drawing/2014/main" id="{ADDB77BB-B37D-4C02-8E1C-02069F93CA50}"/>
                  </a:ext>
                </a:extLst>
              </p:cNvPr>
              <p:cNvCxnSpPr/>
              <p:nvPr/>
            </p:nvCxnSpPr>
            <p:spPr>
              <a:xfrm>
                <a:off x="4082390" y="2637031"/>
                <a:ext cx="0" cy="99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5" name="Google Shape;603;p59">
                <a:extLst>
                  <a:ext uri="{FF2B5EF4-FFF2-40B4-BE49-F238E27FC236}">
                    <a16:creationId xmlns:a16="http://schemas.microsoft.com/office/drawing/2014/main" id="{B379FF44-C417-4E7E-A15C-8528F831756D}"/>
                  </a:ext>
                </a:extLst>
              </p:cNvPr>
              <p:cNvSpPr/>
              <p:nvPr/>
            </p:nvSpPr>
            <p:spPr>
              <a:xfrm>
                <a:off x="3969644" y="2440153"/>
                <a:ext cx="225900" cy="2259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06;p59">
                <a:extLst>
                  <a:ext uri="{FF2B5EF4-FFF2-40B4-BE49-F238E27FC236}">
                    <a16:creationId xmlns:a16="http://schemas.microsoft.com/office/drawing/2014/main" id="{551E1FD3-89AA-475B-9E6D-7E02FFE4F9FF}"/>
                  </a:ext>
                </a:extLst>
              </p:cNvPr>
              <p:cNvSpPr/>
              <p:nvPr/>
            </p:nvSpPr>
            <p:spPr>
              <a:xfrm>
                <a:off x="3998471" y="2468982"/>
                <a:ext cx="168300" cy="1683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dk1"/>
                    </a:solidFill>
                    <a:latin typeface="Lexend Deca"/>
                    <a:sym typeface="Lexend Deca"/>
                  </a:rPr>
                  <a:t>6</a:t>
                </a:r>
                <a:endParaRPr dirty="0"/>
              </a:p>
            </p:txBody>
          </p:sp>
        </p:grpSp>
        <p:grpSp>
          <p:nvGrpSpPr>
            <p:cNvPr id="34" name="Google Shape;615;p59">
              <a:extLst>
                <a:ext uri="{FF2B5EF4-FFF2-40B4-BE49-F238E27FC236}">
                  <a16:creationId xmlns:a16="http://schemas.microsoft.com/office/drawing/2014/main" id="{ECE1D961-9B56-4D21-B94A-1FE1C27B1B01}"/>
                </a:ext>
              </a:extLst>
            </p:cNvPr>
            <p:cNvGrpSpPr/>
            <p:nvPr/>
          </p:nvGrpSpPr>
          <p:grpSpPr>
            <a:xfrm>
              <a:off x="3512551" y="2358356"/>
              <a:ext cx="225647" cy="307629"/>
              <a:chOff x="2182679" y="2005014"/>
              <a:chExt cx="792300" cy="1080158"/>
            </a:xfrm>
          </p:grpSpPr>
          <p:cxnSp>
            <p:nvCxnSpPr>
              <p:cNvPr id="35" name="Google Shape;616;p59">
                <a:extLst>
                  <a:ext uri="{FF2B5EF4-FFF2-40B4-BE49-F238E27FC236}">
                    <a16:creationId xmlns:a16="http://schemas.microsoft.com/office/drawing/2014/main" id="{917D197A-4563-4395-9B7A-997E0BB2BA8B}"/>
                  </a:ext>
                </a:extLst>
              </p:cNvPr>
              <p:cNvCxnSpPr>
                <a:cxnSpLocks/>
                <a:stCxn id="37" idx="0"/>
              </p:cNvCxnSpPr>
              <p:nvPr/>
            </p:nvCxnSpPr>
            <p:spPr>
              <a:xfrm rot="10800000">
                <a:off x="2578961" y="2005014"/>
                <a:ext cx="0" cy="3888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6" name="Google Shape;602;p59">
                <a:extLst>
                  <a:ext uri="{FF2B5EF4-FFF2-40B4-BE49-F238E27FC236}">
                    <a16:creationId xmlns:a16="http://schemas.microsoft.com/office/drawing/2014/main" id="{295412B8-E315-48FB-B8DC-52380E6159DB}"/>
                  </a:ext>
                </a:extLst>
              </p:cNvPr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17;p59">
                <a:extLst>
                  <a:ext uri="{FF2B5EF4-FFF2-40B4-BE49-F238E27FC236}">
                    <a16:creationId xmlns:a16="http://schemas.microsoft.com/office/drawing/2014/main" id="{BC39636D-D68A-4788-B2FC-92602142AF8E}"/>
                  </a:ext>
                </a:extLst>
              </p:cNvPr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dk1"/>
                    </a:solidFill>
                    <a:latin typeface="Lexend Deca"/>
                    <a:ea typeface="Lexend Deca"/>
                    <a:cs typeface="Lexend Deca"/>
                    <a:sym typeface="Lexend Deca"/>
                  </a:rPr>
                  <a:t>5</a:t>
                </a:r>
                <a:endParaRPr sz="2000" dirty="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endParaRPr>
              </a:p>
            </p:txBody>
          </p:sp>
        </p:grpSp>
      </p:grpSp>
      <p:sp>
        <p:nvSpPr>
          <p:cNvPr id="50" name="Google Shape;594;p59">
            <a:extLst>
              <a:ext uri="{FF2B5EF4-FFF2-40B4-BE49-F238E27FC236}">
                <a16:creationId xmlns:a16="http://schemas.microsoft.com/office/drawing/2014/main" id="{8FC27238-147C-4730-99AC-924AE856340F}"/>
              </a:ext>
            </a:extLst>
          </p:cNvPr>
          <p:cNvSpPr txBox="1"/>
          <p:nvPr/>
        </p:nvSpPr>
        <p:spPr>
          <a:xfrm>
            <a:off x="5919122" y="1806879"/>
            <a:ext cx="1992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Evaluation</a:t>
            </a:r>
            <a:endParaRPr sz="2400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1" name="Google Shape;594;p59">
            <a:extLst>
              <a:ext uri="{FF2B5EF4-FFF2-40B4-BE49-F238E27FC236}">
                <a16:creationId xmlns:a16="http://schemas.microsoft.com/office/drawing/2014/main" id="{0D819037-B98A-4897-AA69-697009D35C49}"/>
              </a:ext>
            </a:extLst>
          </p:cNvPr>
          <p:cNvSpPr txBox="1"/>
          <p:nvPr/>
        </p:nvSpPr>
        <p:spPr>
          <a:xfrm>
            <a:off x="7177082" y="3681396"/>
            <a:ext cx="19920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Deployment</a:t>
            </a:r>
            <a:endParaRPr sz="2400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4E40-4F22-4691-B8BA-3A1FCD64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35893"/>
            <a:ext cx="3386700" cy="4776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Kuantitatif</a:t>
            </a:r>
            <a:endParaRPr lang="en-ID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DCFC491-B28D-4F4A-B3F8-7E38EB2CE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91341"/>
              </p:ext>
            </p:extLst>
          </p:nvPr>
        </p:nvGraphicFramePr>
        <p:xfrm>
          <a:off x="720000" y="904782"/>
          <a:ext cx="5737950" cy="1676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2179">
                  <a:extLst>
                    <a:ext uri="{9D8B030D-6E8A-4147-A177-3AD203B41FA5}">
                      <a16:colId xmlns:a16="http://schemas.microsoft.com/office/drawing/2014/main" val="2312887435"/>
                    </a:ext>
                  </a:extLst>
                </a:gridCol>
                <a:gridCol w="5355771">
                  <a:extLst>
                    <a:ext uri="{9D8B030D-6E8A-4147-A177-3AD203B41FA5}">
                      <a16:colId xmlns:a16="http://schemas.microsoft.com/office/drawing/2014/main" val="2416308191"/>
                    </a:ext>
                  </a:extLst>
                </a:gridCol>
              </a:tblGrid>
              <a:tr h="33292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D" sz="1600" dirty="0">
                        <a:solidFill>
                          <a:schemeClr val="tx1"/>
                        </a:solidFill>
                        <a:latin typeface="Assistant" pitchFamily="2" charset="-79"/>
                        <a:cs typeface="Assistant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Angka dan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sesuatu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yang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dapat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diukur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secara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objektif</a:t>
                      </a:r>
                      <a:endParaRPr lang="en-ID" sz="1600" dirty="0">
                        <a:solidFill>
                          <a:schemeClr val="bg1"/>
                        </a:solidFill>
                        <a:latin typeface="Assistant" pitchFamily="2" charset="-79"/>
                        <a:cs typeface="Assistant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006376"/>
                  </a:ext>
                </a:extLst>
              </a:tr>
              <a:tr h="33292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D" sz="1600" dirty="0">
                        <a:solidFill>
                          <a:schemeClr val="tx1"/>
                        </a:solidFill>
                        <a:latin typeface="Assistant" pitchFamily="2" charset="-79"/>
                        <a:cs typeface="Assistant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Dimensi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seperti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Panjang, Lebar dan Tinggi</a:t>
                      </a:r>
                      <a:endParaRPr lang="en-ID" sz="1600" dirty="0">
                        <a:solidFill>
                          <a:schemeClr val="bg1"/>
                        </a:solidFill>
                        <a:latin typeface="Assistant" pitchFamily="2" charset="-79"/>
                        <a:cs typeface="Assistant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901480"/>
                  </a:ext>
                </a:extLst>
              </a:tr>
              <a:tr h="33292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D" sz="1600" dirty="0">
                        <a:solidFill>
                          <a:schemeClr val="tx1"/>
                        </a:solidFill>
                        <a:latin typeface="Assistant" pitchFamily="2" charset="-79"/>
                        <a:cs typeface="Assistant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Temperatur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dan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Kelembaban</a:t>
                      </a:r>
                      <a:endParaRPr lang="en-ID" sz="1600" dirty="0">
                        <a:solidFill>
                          <a:schemeClr val="bg1"/>
                        </a:solidFill>
                        <a:latin typeface="Assistant" pitchFamily="2" charset="-79"/>
                        <a:cs typeface="Assistant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45733"/>
                  </a:ext>
                </a:extLst>
              </a:tr>
              <a:tr h="33292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D" sz="1600" dirty="0">
                        <a:solidFill>
                          <a:schemeClr val="tx1"/>
                        </a:solidFill>
                        <a:latin typeface="Assistant" pitchFamily="2" charset="-79"/>
                        <a:cs typeface="Assistant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Harga</a:t>
                      </a:r>
                      <a:endParaRPr lang="en-ID" sz="1600" dirty="0">
                        <a:solidFill>
                          <a:schemeClr val="bg1"/>
                        </a:solidFill>
                        <a:latin typeface="Assistant" pitchFamily="2" charset="-79"/>
                        <a:cs typeface="Assistant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4987"/>
                  </a:ext>
                </a:extLst>
              </a:tr>
              <a:tr h="33292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D" sz="1600" dirty="0">
                        <a:solidFill>
                          <a:schemeClr val="tx1"/>
                        </a:solidFill>
                        <a:latin typeface="Assistant" pitchFamily="2" charset="-79"/>
                        <a:cs typeface="Assistant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Area dan Volume</a:t>
                      </a:r>
                      <a:endParaRPr lang="en-ID" sz="1600" dirty="0">
                        <a:solidFill>
                          <a:schemeClr val="bg1"/>
                        </a:solidFill>
                        <a:latin typeface="Assistant" pitchFamily="2" charset="-79"/>
                        <a:cs typeface="Assistant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131451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5E304E79-6B26-4F8E-98AA-64B8B71656F2}"/>
              </a:ext>
            </a:extLst>
          </p:cNvPr>
          <p:cNvSpPr txBox="1">
            <a:spLocks/>
          </p:cNvSpPr>
          <p:nvPr/>
        </p:nvSpPr>
        <p:spPr>
          <a:xfrm>
            <a:off x="720000" y="2839208"/>
            <a:ext cx="3386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 i="0" u="none" strike="noStrike" cap="non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dirty="0"/>
              <a:t>Data </a:t>
            </a:r>
            <a:r>
              <a:rPr lang="en-US" dirty="0" err="1"/>
              <a:t>Kualitatif</a:t>
            </a:r>
            <a:endParaRPr lang="en-ID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57B2B1-A5B2-456C-8594-13584CA66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745662"/>
              </p:ext>
            </p:extLst>
          </p:nvPr>
        </p:nvGraphicFramePr>
        <p:xfrm>
          <a:off x="720000" y="3584266"/>
          <a:ext cx="5737950" cy="1158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9521">
                  <a:extLst>
                    <a:ext uri="{9D8B030D-6E8A-4147-A177-3AD203B41FA5}">
                      <a16:colId xmlns:a16="http://schemas.microsoft.com/office/drawing/2014/main" val="2036978674"/>
                    </a:ext>
                  </a:extLst>
                </a:gridCol>
                <a:gridCol w="5388429">
                  <a:extLst>
                    <a:ext uri="{9D8B030D-6E8A-4147-A177-3AD203B41FA5}">
                      <a16:colId xmlns:a16="http://schemas.microsoft.com/office/drawing/2014/main" val="4084392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D" sz="1600" dirty="0">
                        <a:solidFill>
                          <a:schemeClr val="tx1"/>
                        </a:solidFill>
                        <a:latin typeface="Assistant" pitchFamily="2" charset="-79"/>
                        <a:cs typeface="Assistant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Karakteristik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 dan 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penggambaran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deskripsi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 yang 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tidak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mudah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diukur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 , 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tapi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bisa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 di 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observasi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secara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subjektif</a:t>
                      </a:r>
                      <a:endParaRPr lang="en-ID" sz="1600" b="0" dirty="0">
                        <a:solidFill>
                          <a:schemeClr val="bg1"/>
                        </a:solidFill>
                        <a:latin typeface="Assistant" pitchFamily="2" charset="-79"/>
                        <a:cs typeface="Assistant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011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D" sz="1600" dirty="0">
                        <a:solidFill>
                          <a:schemeClr val="tx1"/>
                        </a:solidFill>
                        <a:latin typeface="Assistant" pitchFamily="2" charset="-79"/>
                        <a:cs typeface="Assistant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Seperti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 aroma, rasa, 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tekstur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tingkat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kecerahan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, dan 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warna</a:t>
                      </a:r>
                      <a:endParaRPr lang="en-ID" sz="1600" b="0" dirty="0">
                        <a:solidFill>
                          <a:schemeClr val="bg1"/>
                        </a:solidFill>
                        <a:latin typeface="Assistant" pitchFamily="2" charset="-79"/>
                        <a:cs typeface="Assistant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597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871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268D7-5DC4-4067-A108-7406DA8A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44" y="482850"/>
            <a:ext cx="3852000" cy="477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Structured Data </a:t>
            </a:r>
            <a:r>
              <a:rPr lang="en-US" dirty="0"/>
              <a:t>vs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Unstructured Data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848D9-5283-4E5D-9E11-3CBB24C6B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8857" y="1566264"/>
            <a:ext cx="4294456" cy="2599800"/>
          </a:xfrm>
        </p:spPr>
        <p:txBody>
          <a:bodyPr anchor="ctr"/>
          <a:lstStyle/>
          <a:p>
            <a:pPr marL="127000" indent="0" algn="just">
              <a:buNone/>
            </a:pPr>
            <a:r>
              <a:rPr lang="en-US" sz="1400" b="1" dirty="0">
                <a:solidFill>
                  <a:schemeClr val="tx1"/>
                </a:solidFill>
              </a:rPr>
              <a:t>Structured Data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merupakan</a:t>
            </a:r>
            <a:r>
              <a:rPr lang="en-US" sz="1400" dirty="0"/>
              <a:t> data yang </a:t>
            </a:r>
            <a:r>
              <a:rPr lang="en-US" sz="1400" dirty="0" err="1"/>
              <a:t>yang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diproses</a:t>
            </a:r>
            <a:r>
              <a:rPr lang="en-US" sz="1400" dirty="0"/>
              <a:t>, </a:t>
            </a:r>
            <a:r>
              <a:rPr lang="en-US" sz="1400" dirty="0" err="1"/>
              <a:t>disimpan</a:t>
            </a:r>
            <a:r>
              <a:rPr lang="en-US" sz="1400" dirty="0"/>
              <a:t>, dan </a:t>
            </a:r>
            <a:r>
              <a:rPr lang="en-US" sz="1400" dirty="0" err="1"/>
              <a:t>diambil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format </a:t>
            </a:r>
            <a:r>
              <a:rPr lang="en-US" sz="1400" dirty="0" err="1"/>
              <a:t>tetap</a:t>
            </a:r>
            <a:r>
              <a:rPr lang="en-US" sz="1400" dirty="0"/>
              <a:t>. </a:t>
            </a:r>
          </a:p>
          <a:p>
            <a:pPr marL="127000" indent="0" algn="just">
              <a:buNone/>
            </a:pPr>
            <a:r>
              <a:rPr lang="en-US" sz="1400" dirty="0" err="1"/>
              <a:t>Contohnya</a:t>
            </a:r>
            <a:r>
              <a:rPr lang="en-US" sz="1400" dirty="0"/>
              <a:t>: data </a:t>
            </a:r>
            <a:r>
              <a:rPr lang="en-US" sz="1400" dirty="0" err="1"/>
              <a:t>berupa</a:t>
            </a:r>
            <a:r>
              <a:rPr lang="en-US" sz="1400" dirty="0"/>
              <a:t> text dan </a:t>
            </a:r>
            <a:r>
              <a:rPr lang="en-US" sz="1400" dirty="0" err="1"/>
              <a:t>numerik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excel </a:t>
            </a:r>
            <a:r>
              <a:rPr lang="en-US" sz="1400" dirty="0" err="1"/>
              <a:t>atau</a:t>
            </a:r>
            <a:r>
              <a:rPr lang="en-US" sz="1400" dirty="0"/>
              <a:t> spreadsheet</a:t>
            </a:r>
          </a:p>
          <a:p>
            <a:pPr marL="127000" indent="0" algn="just">
              <a:buNone/>
            </a:pPr>
            <a:endParaRPr lang="en-US" sz="1400" dirty="0"/>
          </a:p>
          <a:p>
            <a:pPr marL="127000" indent="0" algn="just">
              <a:buNone/>
            </a:pPr>
            <a:endParaRPr lang="en-US" sz="1400" dirty="0"/>
          </a:p>
          <a:p>
            <a:pPr marL="127000" indent="0" algn="just">
              <a:buNone/>
            </a:pPr>
            <a:r>
              <a:rPr lang="en-US" sz="1400" b="1" dirty="0"/>
              <a:t>Unstructured Data </a:t>
            </a:r>
            <a:r>
              <a:rPr lang="en-US" sz="1400" dirty="0" err="1"/>
              <a:t>adalah</a:t>
            </a:r>
            <a:r>
              <a:rPr lang="en-US" sz="1400" dirty="0"/>
              <a:t> data yang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mudah</a:t>
            </a:r>
            <a:r>
              <a:rPr lang="en-US" sz="1400" dirty="0"/>
              <a:t> </a:t>
            </a:r>
            <a:r>
              <a:rPr lang="en-US" sz="1400" dirty="0" err="1"/>
              <a:t>diklasifikasi</a:t>
            </a:r>
            <a:r>
              <a:rPr lang="en-US" sz="1400" dirty="0"/>
              <a:t> dan </a:t>
            </a:r>
            <a:r>
              <a:rPr lang="en-US" sz="1400" dirty="0" err="1"/>
              <a:t>dimasukan</a:t>
            </a:r>
            <a:r>
              <a:rPr lang="en-US" sz="1400" dirty="0"/>
              <a:t> </a:t>
            </a:r>
            <a:r>
              <a:rPr lang="en-US" sz="1400" dirty="0" err="1"/>
              <a:t>kedalam</a:t>
            </a:r>
            <a:r>
              <a:rPr lang="en-US" sz="1400" dirty="0"/>
              <a:t> </a:t>
            </a:r>
            <a:r>
              <a:rPr lang="en-US" sz="1400" dirty="0" err="1"/>
              <a:t>sebuah</a:t>
            </a:r>
            <a:r>
              <a:rPr lang="en-US" sz="1400" dirty="0"/>
              <a:t> </a:t>
            </a:r>
            <a:r>
              <a:rPr lang="en-US" sz="1400" dirty="0" err="1"/>
              <a:t>kotak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rapi</a:t>
            </a:r>
            <a:r>
              <a:rPr lang="en-US" sz="1400" dirty="0"/>
              <a:t>.</a:t>
            </a:r>
          </a:p>
          <a:p>
            <a:pPr marL="127000" indent="0" algn="just">
              <a:buNone/>
            </a:pPr>
            <a:r>
              <a:rPr lang="en-US" sz="1400" dirty="0" err="1"/>
              <a:t>Contohnya</a:t>
            </a:r>
            <a:r>
              <a:rPr lang="en-US" sz="1400" dirty="0"/>
              <a:t>:  </a:t>
            </a:r>
            <a:r>
              <a:rPr lang="en-US" sz="1400" dirty="0" err="1"/>
              <a:t>foto</a:t>
            </a:r>
            <a:r>
              <a:rPr lang="en-US" sz="1400" dirty="0"/>
              <a:t>, video, pdf, PowerPoint, dan lain </a:t>
            </a:r>
            <a:r>
              <a:rPr lang="en-US" sz="1400" dirty="0" err="1"/>
              <a:t>sebagainya</a:t>
            </a:r>
            <a:endParaRPr lang="en-ID" sz="1400" dirty="0"/>
          </a:p>
        </p:txBody>
      </p:sp>
      <p:pic>
        <p:nvPicPr>
          <p:cNvPr id="3076" name="Picture 4" descr="Structured Data vs. Unstructured Data | NBN Minds">
            <a:extLst>
              <a:ext uri="{FF2B5EF4-FFF2-40B4-BE49-F238E27FC236}">
                <a16:creationId xmlns:a16="http://schemas.microsoft.com/office/drawing/2014/main" id="{5ED3E751-F89F-4D89-A40A-914BD3E1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44" y="1652631"/>
            <a:ext cx="4294456" cy="242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008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3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Data </a:t>
            </a:r>
            <a:r>
              <a:rPr lang="en" dirty="0">
                <a:solidFill>
                  <a:schemeClr val="tx1"/>
                </a:solidFill>
              </a:rPr>
              <a:t>Sources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24" name="Google Shape;624;p60"/>
          <p:cNvSpPr txBox="1">
            <a:spLocks noGrp="1"/>
          </p:cNvSpPr>
          <p:nvPr>
            <p:ph type="title" idx="2"/>
          </p:nvPr>
        </p:nvSpPr>
        <p:spPr>
          <a:xfrm>
            <a:off x="6630300" y="3814560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</a:t>
            </a:r>
            <a:endParaRPr dirty="0"/>
          </a:p>
        </p:txBody>
      </p:sp>
      <p:sp>
        <p:nvSpPr>
          <p:cNvPr id="625" name="Google Shape;625;p60"/>
          <p:cNvSpPr txBox="1">
            <a:spLocks noGrp="1"/>
          </p:cNvSpPr>
          <p:nvPr>
            <p:ph type="title" idx="3"/>
          </p:nvPr>
        </p:nvSpPr>
        <p:spPr>
          <a:xfrm>
            <a:off x="3575850" y="3814560"/>
            <a:ext cx="19920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OBSERVATION</a:t>
            </a:r>
            <a:endParaRPr dirty="0"/>
          </a:p>
        </p:txBody>
      </p:sp>
      <p:sp>
        <p:nvSpPr>
          <p:cNvPr id="626" name="Google Shape;626;p60"/>
          <p:cNvSpPr txBox="1">
            <a:spLocks noGrp="1"/>
          </p:cNvSpPr>
          <p:nvPr>
            <p:ph type="title" idx="4"/>
          </p:nvPr>
        </p:nvSpPr>
        <p:spPr>
          <a:xfrm>
            <a:off x="6630300" y="2245380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</a:t>
            </a:r>
            <a:endParaRPr dirty="0"/>
          </a:p>
        </p:txBody>
      </p:sp>
      <p:sp>
        <p:nvSpPr>
          <p:cNvPr id="630" name="Google Shape;630;p60"/>
          <p:cNvSpPr txBox="1">
            <a:spLocks noGrp="1"/>
          </p:cNvSpPr>
          <p:nvPr>
            <p:ph type="title" idx="8"/>
          </p:nvPr>
        </p:nvSpPr>
        <p:spPr>
          <a:xfrm>
            <a:off x="3774150" y="2245380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SCRAPING</a:t>
            </a:r>
            <a:endParaRPr dirty="0"/>
          </a:p>
        </p:txBody>
      </p:sp>
      <p:sp>
        <p:nvSpPr>
          <p:cNvPr id="632" name="Google Shape;632;p60"/>
          <p:cNvSpPr txBox="1">
            <a:spLocks noGrp="1"/>
          </p:cNvSpPr>
          <p:nvPr>
            <p:ph type="title" idx="13"/>
          </p:nvPr>
        </p:nvSpPr>
        <p:spPr>
          <a:xfrm>
            <a:off x="916690" y="3814560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CAMERA</a:t>
            </a:r>
            <a:endParaRPr dirty="0"/>
          </a:p>
        </p:txBody>
      </p:sp>
      <p:sp>
        <p:nvSpPr>
          <p:cNvPr id="634" name="Google Shape;634;p60"/>
          <p:cNvSpPr txBox="1">
            <a:spLocks noGrp="1"/>
          </p:cNvSpPr>
          <p:nvPr>
            <p:ph type="title" idx="15"/>
          </p:nvPr>
        </p:nvSpPr>
        <p:spPr>
          <a:xfrm>
            <a:off x="929228" y="2245380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SURVEY</a:t>
            </a:r>
            <a:endParaRPr dirty="0"/>
          </a:p>
        </p:txBody>
      </p:sp>
      <p:sp>
        <p:nvSpPr>
          <p:cNvPr id="59" name="Google Shape;9031;p79">
            <a:extLst>
              <a:ext uri="{FF2B5EF4-FFF2-40B4-BE49-F238E27FC236}">
                <a16:creationId xmlns:a16="http://schemas.microsoft.com/office/drawing/2014/main" id="{512C01A9-3668-44AD-BAE9-218955CB5FAD}"/>
              </a:ext>
            </a:extLst>
          </p:cNvPr>
          <p:cNvSpPr/>
          <p:nvPr/>
        </p:nvSpPr>
        <p:spPr>
          <a:xfrm>
            <a:off x="1417313" y="3145650"/>
            <a:ext cx="619230" cy="498736"/>
          </a:xfrm>
          <a:custGeom>
            <a:avLst/>
            <a:gdLst/>
            <a:ahLst/>
            <a:cxnLst/>
            <a:rect l="l" t="t" r="r" b="b"/>
            <a:pathLst>
              <a:path w="19325" h="16985" extrusionOk="0">
                <a:moveTo>
                  <a:pt x="2832" y="1133"/>
                </a:moveTo>
                <a:cubicBezTo>
                  <a:pt x="3143" y="1133"/>
                  <a:pt x="3397" y="1383"/>
                  <a:pt x="3397" y="1697"/>
                </a:cubicBezTo>
                <a:lnTo>
                  <a:pt x="3397" y="2265"/>
                </a:lnTo>
                <a:lnTo>
                  <a:pt x="2265" y="2265"/>
                </a:lnTo>
                <a:lnTo>
                  <a:pt x="2265" y="1697"/>
                </a:lnTo>
                <a:cubicBezTo>
                  <a:pt x="2265" y="1383"/>
                  <a:pt x="2518" y="1133"/>
                  <a:pt x="2832" y="1133"/>
                </a:cubicBezTo>
                <a:close/>
                <a:moveTo>
                  <a:pt x="11927" y="1133"/>
                </a:moveTo>
                <a:cubicBezTo>
                  <a:pt x="12241" y="1133"/>
                  <a:pt x="12494" y="1383"/>
                  <a:pt x="12494" y="1697"/>
                </a:cubicBezTo>
                <a:lnTo>
                  <a:pt x="12494" y="2265"/>
                </a:lnTo>
                <a:lnTo>
                  <a:pt x="6833" y="2265"/>
                </a:lnTo>
                <a:lnTo>
                  <a:pt x="6833" y="1697"/>
                </a:lnTo>
                <a:cubicBezTo>
                  <a:pt x="6833" y="1383"/>
                  <a:pt x="7084" y="1133"/>
                  <a:pt x="7398" y="1133"/>
                </a:cubicBezTo>
                <a:close/>
                <a:moveTo>
                  <a:pt x="17628" y="3397"/>
                </a:moveTo>
                <a:cubicBezTo>
                  <a:pt x="17939" y="3397"/>
                  <a:pt x="18192" y="3648"/>
                  <a:pt x="18192" y="3962"/>
                </a:cubicBezTo>
                <a:lnTo>
                  <a:pt x="18192" y="4530"/>
                </a:lnTo>
                <a:lnTo>
                  <a:pt x="17628" y="4530"/>
                </a:lnTo>
                <a:cubicBezTo>
                  <a:pt x="16688" y="4530"/>
                  <a:pt x="15928" y="5288"/>
                  <a:pt x="15928" y="6227"/>
                </a:cubicBezTo>
                <a:lnTo>
                  <a:pt x="15928" y="9059"/>
                </a:lnTo>
                <a:lnTo>
                  <a:pt x="13584" y="9059"/>
                </a:lnTo>
                <a:cubicBezTo>
                  <a:pt x="13304" y="7108"/>
                  <a:pt x="11631" y="5662"/>
                  <a:pt x="9662" y="5662"/>
                </a:cubicBezTo>
                <a:cubicBezTo>
                  <a:pt x="7694" y="5662"/>
                  <a:pt x="6021" y="7108"/>
                  <a:pt x="5740" y="9059"/>
                </a:cubicBezTo>
                <a:lnTo>
                  <a:pt x="3397" y="9059"/>
                </a:lnTo>
                <a:lnTo>
                  <a:pt x="3397" y="6227"/>
                </a:lnTo>
                <a:cubicBezTo>
                  <a:pt x="3397" y="5288"/>
                  <a:pt x="2636" y="4530"/>
                  <a:pt x="1700" y="4530"/>
                </a:cubicBezTo>
                <a:lnTo>
                  <a:pt x="1132" y="4530"/>
                </a:lnTo>
                <a:lnTo>
                  <a:pt x="1132" y="3962"/>
                </a:lnTo>
                <a:cubicBezTo>
                  <a:pt x="1132" y="3648"/>
                  <a:pt x="1386" y="3397"/>
                  <a:pt x="1700" y="3397"/>
                </a:cubicBezTo>
                <a:close/>
                <a:moveTo>
                  <a:pt x="9663" y="6793"/>
                </a:moveTo>
                <a:cubicBezTo>
                  <a:pt x="10399" y="6793"/>
                  <a:pt x="11123" y="7080"/>
                  <a:pt x="11664" y="7622"/>
                </a:cubicBezTo>
                <a:cubicBezTo>
                  <a:pt x="12473" y="8431"/>
                  <a:pt x="12715" y="9648"/>
                  <a:pt x="12277" y="10708"/>
                </a:cubicBezTo>
                <a:cubicBezTo>
                  <a:pt x="11839" y="11764"/>
                  <a:pt x="10807" y="12456"/>
                  <a:pt x="9662" y="12456"/>
                </a:cubicBezTo>
                <a:cubicBezTo>
                  <a:pt x="8098" y="12453"/>
                  <a:pt x="6833" y="11188"/>
                  <a:pt x="6833" y="9624"/>
                </a:cubicBezTo>
                <a:cubicBezTo>
                  <a:pt x="6833" y="8479"/>
                  <a:pt x="7521" y="7447"/>
                  <a:pt x="8578" y="7009"/>
                </a:cubicBezTo>
                <a:cubicBezTo>
                  <a:pt x="8929" y="6864"/>
                  <a:pt x="9298" y="6793"/>
                  <a:pt x="9663" y="6793"/>
                </a:cubicBezTo>
                <a:close/>
                <a:moveTo>
                  <a:pt x="1700" y="5662"/>
                </a:moveTo>
                <a:cubicBezTo>
                  <a:pt x="2011" y="5662"/>
                  <a:pt x="2265" y="5913"/>
                  <a:pt x="2265" y="6227"/>
                </a:cubicBezTo>
                <a:lnTo>
                  <a:pt x="2265" y="13020"/>
                </a:lnTo>
                <a:cubicBezTo>
                  <a:pt x="2265" y="13334"/>
                  <a:pt x="2011" y="13588"/>
                  <a:pt x="1700" y="13588"/>
                </a:cubicBezTo>
                <a:lnTo>
                  <a:pt x="1132" y="13588"/>
                </a:lnTo>
                <a:lnTo>
                  <a:pt x="1132" y="5662"/>
                </a:lnTo>
                <a:close/>
                <a:moveTo>
                  <a:pt x="18192" y="5662"/>
                </a:moveTo>
                <a:lnTo>
                  <a:pt x="18192" y="13588"/>
                </a:lnTo>
                <a:lnTo>
                  <a:pt x="17628" y="13588"/>
                </a:lnTo>
                <a:cubicBezTo>
                  <a:pt x="17314" y="13588"/>
                  <a:pt x="17060" y="13334"/>
                  <a:pt x="17060" y="13020"/>
                </a:cubicBezTo>
                <a:lnTo>
                  <a:pt x="17060" y="6227"/>
                </a:lnTo>
                <a:cubicBezTo>
                  <a:pt x="17060" y="5913"/>
                  <a:pt x="17314" y="5662"/>
                  <a:pt x="17628" y="5662"/>
                </a:cubicBezTo>
                <a:close/>
                <a:moveTo>
                  <a:pt x="15928" y="10191"/>
                </a:moveTo>
                <a:lnTo>
                  <a:pt x="15928" y="13020"/>
                </a:lnTo>
                <a:cubicBezTo>
                  <a:pt x="15928" y="13959"/>
                  <a:pt x="16688" y="14717"/>
                  <a:pt x="17628" y="14720"/>
                </a:cubicBezTo>
                <a:lnTo>
                  <a:pt x="18192" y="14720"/>
                </a:lnTo>
                <a:lnTo>
                  <a:pt x="18192" y="15285"/>
                </a:lnTo>
                <a:cubicBezTo>
                  <a:pt x="18192" y="15599"/>
                  <a:pt x="17939" y="15853"/>
                  <a:pt x="17628" y="15853"/>
                </a:cubicBezTo>
                <a:lnTo>
                  <a:pt x="1700" y="15853"/>
                </a:lnTo>
                <a:cubicBezTo>
                  <a:pt x="1386" y="15853"/>
                  <a:pt x="1132" y="15599"/>
                  <a:pt x="1132" y="15285"/>
                </a:cubicBezTo>
                <a:lnTo>
                  <a:pt x="1132" y="14720"/>
                </a:lnTo>
                <a:lnTo>
                  <a:pt x="1700" y="14720"/>
                </a:lnTo>
                <a:cubicBezTo>
                  <a:pt x="2636" y="14717"/>
                  <a:pt x="3397" y="13959"/>
                  <a:pt x="3397" y="13020"/>
                </a:cubicBezTo>
                <a:lnTo>
                  <a:pt x="3397" y="10191"/>
                </a:lnTo>
                <a:lnTo>
                  <a:pt x="5740" y="10191"/>
                </a:lnTo>
                <a:cubicBezTo>
                  <a:pt x="6021" y="12139"/>
                  <a:pt x="7694" y="13585"/>
                  <a:pt x="9662" y="13585"/>
                </a:cubicBezTo>
                <a:cubicBezTo>
                  <a:pt x="11631" y="13585"/>
                  <a:pt x="13304" y="12139"/>
                  <a:pt x="13584" y="10191"/>
                </a:cubicBezTo>
                <a:close/>
                <a:moveTo>
                  <a:pt x="2832" y="1"/>
                </a:moveTo>
                <a:cubicBezTo>
                  <a:pt x="1893" y="1"/>
                  <a:pt x="1132" y="758"/>
                  <a:pt x="1132" y="1697"/>
                </a:cubicBezTo>
                <a:lnTo>
                  <a:pt x="1132" y="2362"/>
                </a:lnTo>
                <a:cubicBezTo>
                  <a:pt x="453" y="2600"/>
                  <a:pt x="0" y="3243"/>
                  <a:pt x="0" y="3962"/>
                </a:cubicBezTo>
                <a:lnTo>
                  <a:pt x="0" y="15285"/>
                </a:lnTo>
                <a:cubicBezTo>
                  <a:pt x="0" y="16224"/>
                  <a:pt x="761" y="16982"/>
                  <a:pt x="1700" y="16985"/>
                </a:cubicBezTo>
                <a:lnTo>
                  <a:pt x="17628" y="16985"/>
                </a:lnTo>
                <a:cubicBezTo>
                  <a:pt x="18564" y="16982"/>
                  <a:pt x="19324" y="16224"/>
                  <a:pt x="19324" y="15285"/>
                </a:cubicBezTo>
                <a:lnTo>
                  <a:pt x="19324" y="3962"/>
                </a:lnTo>
                <a:cubicBezTo>
                  <a:pt x="19324" y="3023"/>
                  <a:pt x="18564" y="2265"/>
                  <a:pt x="17628" y="2265"/>
                </a:cubicBezTo>
                <a:lnTo>
                  <a:pt x="13627" y="2265"/>
                </a:lnTo>
                <a:lnTo>
                  <a:pt x="13627" y="1697"/>
                </a:lnTo>
                <a:cubicBezTo>
                  <a:pt x="13624" y="758"/>
                  <a:pt x="12866" y="1"/>
                  <a:pt x="11927" y="1"/>
                </a:cubicBezTo>
                <a:lnTo>
                  <a:pt x="7398" y="1"/>
                </a:lnTo>
                <a:cubicBezTo>
                  <a:pt x="6459" y="1"/>
                  <a:pt x="5701" y="758"/>
                  <a:pt x="5701" y="1697"/>
                </a:cubicBezTo>
                <a:lnTo>
                  <a:pt x="5701" y="2265"/>
                </a:lnTo>
                <a:lnTo>
                  <a:pt x="4529" y="2265"/>
                </a:lnTo>
                <a:lnTo>
                  <a:pt x="4529" y="1697"/>
                </a:lnTo>
                <a:cubicBezTo>
                  <a:pt x="4529" y="758"/>
                  <a:pt x="3768" y="1"/>
                  <a:pt x="2832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60" name="Google Shape;9836;p81">
            <a:extLst>
              <a:ext uri="{FF2B5EF4-FFF2-40B4-BE49-F238E27FC236}">
                <a16:creationId xmlns:a16="http://schemas.microsoft.com/office/drawing/2014/main" id="{493ACFB7-FE62-472A-B70E-FFB4EFA36C8F}"/>
              </a:ext>
            </a:extLst>
          </p:cNvPr>
          <p:cNvSpPr/>
          <p:nvPr/>
        </p:nvSpPr>
        <p:spPr>
          <a:xfrm>
            <a:off x="4262235" y="1464660"/>
            <a:ext cx="619230" cy="498736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1" name="Google Shape;9548;p80">
            <a:extLst>
              <a:ext uri="{FF2B5EF4-FFF2-40B4-BE49-F238E27FC236}">
                <a16:creationId xmlns:a16="http://schemas.microsoft.com/office/drawing/2014/main" id="{7134EFA3-1EE6-4006-9971-2F0C6C81A502}"/>
              </a:ext>
            </a:extLst>
          </p:cNvPr>
          <p:cNvGrpSpPr/>
          <p:nvPr/>
        </p:nvGrpSpPr>
        <p:grpSpPr>
          <a:xfrm>
            <a:off x="7118085" y="1464660"/>
            <a:ext cx="619230" cy="498736"/>
            <a:chOff x="-25844850" y="2357750"/>
            <a:chExt cx="296175" cy="279625"/>
          </a:xfrm>
          <a:solidFill>
            <a:schemeClr val="bg1"/>
          </a:solidFill>
        </p:grpSpPr>
        <p:sp>
          <p:nvSpPr>
            <p:cNvPr id="62" name="Google Shape;9549;p80">
              <a:extLst>
                <a:ext uri="{FF2B5EF4-FFF2-40B4-BE49-F238E27FC236}">
                  <a16:creationId xmlns:a16="http://schemas.microsoft.com/office/drawing/2014/main" id="{1CAFD64B-B367-4629-ACA0-95447CA69C5E}"/>
                </a:ext>
              </a:extLst>
            </p:cNvPr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550;p80">
              <a:extLst>
                <a:ext uri="{FF2B5EF4-FFF2-40B4-BE49-F238E27FC236}">
                  <a16:creationId xmlns:a16="http://schemas.microsoft.com/office/drawing/2014/main" id="{29C8F418-E3D4-49A5-9458-E34EFA273699}"/>
                </a:ext>
              </a:extLst>
            </p:cNvPr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551;p80">
              <a:extLst>
                <a:ext uri="{FF2B5EF4-FFF2-40B4-BE49-F238E27FC236}">
                  <a16:creationId xmlns:a16="http://schemas.microsoft.com/office/drawing/2014/main" id="{8EA556ED-6889-4A74-A27B-0D3DA959AA5E}"/>
                </a:ext>
              </a:extLst>
            </p:cNvPr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552;p80">
              <a:extLst>
                <a:ext uri="{FF2B5EF4-FFF2-40B4-BE49-F238E27FC236}">
                  <a16:creationId xmlns:a16="http://schemas.microsoft.com/office/drawing/2014/main" id="{1EDDDB5E-D591-4EA7-9ACA-B17EA9050E41}"/>
                </a:ext>
              </a:extLst>
            </p:cNvPr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553;p80">
              <a:extLst>
                <a:ext uri="{FF2B5EF4-FFF2-40B4-BE49-F238E27FC236}">
                  <a16:creationId xmlns:a16="http://schemas.microsoft.com/office/drawing/2014/main" id="{0BB65B27-5CE6-4D9A-B25D-711656948B3B}"/>
                </a:ext>
              </a:extLst>
            </p:cNvPr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554;p80">
              <a:extLst>
                <a:ext uri="{FF2B5EF4-FFF2-40B4-BE49-F238E27FC236}">
                  <a16:creationId xmlns:a16="http://schemas.microsoft.com/office/drawing/2014/main" id="{B2151313-39A0-43D6-BC1F-64FE5C11A601}"/>
                </a:ext>
              </a:extLst>
            </p:cNvPr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10029;p82">
            <a:extLst>
              <a:ext uri="{FF2B5EF4-FFF2-40B4-BE49-F238E27FC236}">
                <a16:creationId xmlns:a16="http://schemas.microsoft.com/office/drawing/2014/main" id="{4C1F552E-6E79-44B8-9B61-7D625BBF446E}"/>
              </a:ext>
            </a:extLst>
          </p:cNvPr>
          <p:cNvGrpSpPr/>
          <p:nvPr/>
        </p:nvGrpSpPr>
        <p:grpSpPr>
          <a:xfrm>
            <a:off x="4262235" y="3181773"/>
            <a:ext cx="619230" cy="498736"/>
            <a:chOff x="-33676975" y="2275050"/>
            <a:chExt cx="295375" cy="293000"/>
          </a:xfrm>
          <a:solidFill>
            <a:schemeClr val="bg1"/>
          </a:solidFill>
        </p:grpSpPr>
        <p:sp>
          <p:nvSpPr>
            <p:cNvPr id="69" name="Google Shape;10030;p82">
              <a:extLst>
                <a:ext uri="{FF2B5EF4-FFF2-40B4-BE49-F238E27FC236}">
                  <a16:creationId xmlns:a16="http://schemas.microsoft.com/office/drawing/2014/main" id="{BEFF95F9-6E57-43B0-ADE7-C639D6099555}"/>
                </a:ext>
              </a:extLst>
            </p:cNvPr>
            <p:cNvSpPr/>
            <p:nvPr/>
          </p:nvSpPr>
          <p:spPr>
            <a:xfrm>
              <a:off x="-33502125" y="2309700"/>
              <a:ext cx="52800" cy="67750"/>
            </a:xfrm>
            <a:custGeom>
              <a:avLst/>
              <a:gdLst/>
              <a:ahLst/>
              <a:cxnLst/>
              <a:rect l="l" t="t" r="r" b="b"/>
              <a:pathLst>
                <a:path w="2112" h="2710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031;p82">
              <a:extLst>
                <a:ext uri="{FF2B5EF4-FFF2-40B4-BE49-F238E27FC236}">
                  <a16:creationId xmlns:a16="http://schemas.microsoft.com/office/drawing/2014/main" id="{757AF770-F6CF-4F08-83B7-7FAD99D7667E}"/>
                </a:ext>
              </a:extLst>
            </p:cNvPr>
            <p:cNvSpPr/>
            <p:nvPr/>
          </p:nvSpPr>
          <p:spPr>
            <a:xfrm>
              <a:off x="-33484800" y="23955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032;p82">
              <a:extLst>
                <a:ext uri="{FF2B5EF4-FFF2-40B4-BE49-F238E27FC236}">
                  <a16:creationId xmlns:a16="http://schemas.microsoft.com/office/drawing/2014/main" id="{097AB755-D319-401A-A198-29A190BD6F08}"/>
                </a:ext>
              </a:extLst>
            </p:cNvPr>
            <p:cNvSpPr/>
            <p:nvPr/>
          </p:nvSpPr>
          <p:spPr>
            <a:xfrm>
              <a:off x="-33676975" y="2275050"/>
              <a:ext cx="295375" cy="293000"/>
            </a:xfrm>
            <a:custGeom>
              <a:avLst/>
              <a:gdLst/>
              <a:ahLst/>
              <a:cxnLst/>
              <a:rect l="l" t="t" r="r" b="b"/>
              <a:pathLst>
                <a:path w="11815" h="11720" extrusionOk="0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9677;p81">
            <a:extLst>
              <a:ext uri="{FF2B5EF4-FFF2-40B4-BE49-F238E27FC236}">
                <a16:creationId xmlns:a16="http://schemas.microsoft.com/office/drawing/2014/main" id="{69353DC2-33A6-4E8E-AF03-F46FA979C17E}"/>
              </a:ext>
            </a:extLst>
          </p:cNvPr>
          <p:cNvGrpSpPr/>
          <p:nvPr/>
        </p:nvGrpSpPr>
        <p:grpSpPr>
          <a:xfrm>
            <a:off x="1406685" y="1472879"/>
            <a:ext cx="619230" cy="498736"/>
            <a:chOff x="-60988625" y="2310475"/>
            <a:chExt cx="316650" cy="311150"/>
          </a:xfrm>
          <a:solidFill>
            <a:schemeClr val="bg1"/>
          </a:solidFill>
        </p:grpSpPr>
        <p:sp>
          <p:nvSpPr>
            <p:cNvPr id="73" name="Google Shape;9678;p81">
              <a:extLst>
                <a:ext uri="{FF2B5EF4-FFF2-40B4-BE49-F238E27FC236}">
                  <a16:creationId xmlns:a16="http://schemas.microsoft.com/office/drawing/2014/main" id="{A8048A4A-0242-4A80-A898-861C9A2934FD}"/>
                </a:ext>
              </a:extLst>
            </p:cNvPr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679;p81">
              <a:extLst>
                <a:ext uri="{FF2B5EF4-FFF2-40B4-BE49-F238E27FC236}">
                  <a16:creationId xmlns:a16="http://schemas.microsoft.com/office/drawing/2014/main" id="{4F3463A2-6F23-4270-8489-8EE271661A22}"/>
                </a:ext>
              </a:extLst>
            </p:cNvPr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680;p81">
              <a:extLst>
                <a:ext uri="{FF2B5EF4-FFF2-40B4-BE49-F238E27FC236}">
                  <a16:creationId xmlns:a16="http://schemas.microsoft.com/office/drawing/2014/main" id="{06375710-42AB-4A32-98FA-C228AF5FE193}"/>
                </a:ext>
              </a:extLst>
            </p:cNvPr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681;p81">
              <a:extLst>
                <a:ext uri="{FF2B5EF4-FFF2-40B4-BE49-F238E27FC236}">
                  <a16:creationId xmlns:a16="http://schemas.microsoft.com/office/drawing/2014/main" id="{7C59FE20-5B82-483C-A9CF-301A21861D85}"/>
                </a:ext>
              </a:extLst>
            </p:cNvPr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682;p81">
              <a:extLst>
                <a:ext uri="{FF2B5EF4-FFF2-40B4-BE49-F238E27FC236}">
                  <a16:creationId xmlns:a16="http://schemas.microsoft.com/office/drawing/2014/main" id="{FC7A3408-FFBB-4C89-81BB-5240B06587C7}"/>
                </a:ext>
              </a:extLst>
            </p:cNvPr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683;p81">
              <a:extLst>
                <a:ext uri="{FF2B5EF4-FFF2-40B4-BE49-F238E27FC236}">
                  <a16:creationId xmlns:a16="http://schemas.microsoft.com/office/drawing/2014/main" id="{F7A9C13B-F54D-464E-AE84-1C829AA34F39}"/>
                </a:ext>
              </a:extLst>
            </p:cNvPr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0948;p85">
            <a:extLst>
              <a:ext uri="{FF2B5EF4-FFF2-40B4-BE49-F238E27FC236}">
                <a16:creationId xmlns:a16="http://schemas.microsoft.com/office/drawing/2014/main" id="{F264CBFC-5CBF-488C-AD36-BA578A2E7D6E}"/>
              </a:ext>
            </a:extLst>
          </p:cNvPr>
          <p:cNvGrpSpPr/>
          <p:nvPr/>
        </p:nvGrpSpPr>
        <p:grpSpPr>
          <a:xfrm>
            <a:off x="7088876" y="3181773"/>
            <a:ext cx="629857" cy="498736"/>
            <a:chOff x="-3137650" y="2787000"/>
            <a:chExt cx="291450" cy="257575"/>
          </a:xfrm>
          <a:solidFill>
            <a:schemeClr val="bg1"/>
          </a:solidFill>
        </p:grpSpPr>
        <p:sp>
          <p:nvSpPr>
            <p:cNvPr id="80" name="Google Shape;10949;p85">
              <a:extLst>
                <a:ext uri="{FF2B5EF4-FFF2-40B4-BE49-F238E27FC236}">
                  <a16:creationId xmlns:a16="http://schemas.microsoft.com/office/drawing/2014/main" id="{F72E93AD-C7FD-4349-A2A0-B3B4DFC171DB}"/>
                </a:ext>
              </a:extLst>
            </p:cNvPr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950;p85">
              <a:extLst>
                <a:ext uri="{FF2B5EF4-FFF2-40B4-BE49-F238E27FC236}">
                  <a16:creationId xmlns:a16="http://schemas.microsoft.com/office/drawing/2014/main" id="{52DC1E9A-04B1-4647-B30B-6FE73BE0718F}"/>
                </a:ext>
              </a:extLst>
            </p:cNvPr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951;p85">
              <a:extLst>
                <a:ext uri="{FF2B5EF4-FFF2-40B4-BE49-F238E27FC236}">
                  <a16:creationId xmlns:a16="http://schemas.microsoft.com/office/drawing/2014/main" id="{E09E7CB9-777A-46C9-8844-67009BE716C5}"/>
                </a:ext>
              </a:extLst>
            </p:cNvPr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952;p85">
              <a:extLst>
                <a:ext uri="{FF2B5EF4-FFF2-40B4-BE49-F238E27FC236}">
                  <a16:creationId xmlns:a16="http://schemas.microsoft.com/office/drawing/2014/main" id="{8B5591F1-9BB7-40EA-A479-A805C04FD0CD}"/>
                </a:ext>
              </a:extLst>
            </p:cNvPr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953;p85">
              <a:extLst>
                <a:ext uri="{FF2B5EF4-FFF2-40B4-BE49-F238E27FC236}">
                  <a16:creationId xmlns:a16="http://schemas.microsoft.com/office/drawing/2014/main" id="{4FE744CE-EF43-4029-A8BA-9FB28C714AC1}"/>
                </a:ext>
              </a:extLst>
            </p:cNvPr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954;p85">
              <a:extLst>
                <a:ext uri="{FF2B5EF4-FFF2-40B4-BE49-F238E27FC236}">
                  <a16:creationId xmlns:a16="http://schemas.microsoft.com/office/drawing/2014/main" id="{EF5B16D3-D966-4B9F-9CA6-0EDEEBE81EDF}"/>
                </a:ext>
              </a:extLst>
            </p:cNvPr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955;p85">
              <a:extLst>
                <a:ext uri="{FF2B5EF4-FFF2-40B4-BE49-F238E27FC236}">
                  <a16:creationId xmlns:a16="http://schemas.microsoft.com/office/drawing/2014/main" id="{44D9FC1C-65C6-4C7A-B255-0DB31E609C0D}"/>
                </a:ext>
              </a:extLst>
            </p:cNvPr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956;p85">
              <a:extLst>
                <a:ext uri="{FF2B5EF4-FFF2-40B4-BE49-F238E27FC236}">
                  <a16:creationId xmlns:a16="http://schemas.microsoft.com/office/drawing/2014/main" id="{D934910B-F41C-48EF-9D81-64DE64BD7A25}"/>
                </a:ext>
              </a:extLst>
            </p:cNvPr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2021124" y="417343"/>
            <a:ext cx="3669000" cy="8526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SURVEY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17" name="Google Shape;317;p49"/>
          <p:cNvSpPr txBox="1">
            <a:spLocks noGrp="1"/>
          </p:cNvSpPr>
          <p:nvPr>
            <p:ph type="subTitle" idx="1"/>
          </p:nvPr>
        </p:nvSpPr>
        <p:spPr>
          <a:xfrm>
            <a:off x="905081" y="1621549"/>
            <a:ext cx="3666920" cy="310460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Survei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kuantitatif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terstruktur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pada </a:t>
            </a:r>
            <a:r>
              <a:rPr lang="en-US" dirty="0" err="1"/>
              <a:t>setiap</a:t>
            </a:r>
            <a:r>
              <a:rPr lang="en-US" dirty="0"/>
              <a:t> orang,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jawaban</a:t>
            </a:r>
            <a:r>
              <a:rPr lang="en-US" dirty="0"/>
              <a:t> yang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peneliti</a:t>
            </a:r>
            <a:r>
              <a:rPr lang="en-US" dirty="0"/>
              <a:t> </a:t>
            </a:r>
            <a:r>
              <a:rPr lang="en-US" dirty="0" err="1"/>
              <a:t>dicatat</a:t>
            </a:r>
            <a:r>
              <a:rPr lang="en-US" dirty="0"/>
              <a:t>, </a:t>
            </a:r>
            <a:r>
              <a:rPr lang="en-US" dirty="0" err="1"/>
              <a:t>diolah</a:t>
            </a:r>
            <a:r>
              <a:rPr lang="en-US" dirty="0"/>
              <a:t>, dan </a:t>
            </a:r>
            <a:r>
              <a:rPr lang="en-US" dirty="0" err="1"/>
              <a:t>dianalilis</a:t>
            </a:r>
            <a:endParaRPr dirty="0"/>
          </a:p>
        </p:txBody>
      </p:sp>
      <p:grpSp>
        <p:nvGrpSpPr>
          <p:cNvPr id="8" name="Google Shape;9677;p81">
            <a:extLst>
              <a:ext uri="{FF2B5EF4-FFF2-40B4-BE49-F238E27FC236}">
                <a16:creationId xmlns:a16="http://schemas.microsoft.com/office/drawing/2014/main" id="{168F46F3-A2D3-4696-8D19-2251F104F78F}"/>
              </a:ext>
            </a:extLst>
          </p:cNvPr>
          <p:cNvGrpSpPr/>
          <p:nvPr/>
        </p:nvGrpSpPr>
        <p:grpSpPr>
          <a:xfrm>
            <a:off x="1049958" y="586481"/>
            <a:ext cx="615557" cy="514350"/>
            <a:chOff x="-60988625" y="2310475"/>
            <a:chExt cx="316650" cy="311150"/>
          </a:xfrm>
          <a:solidFill>
            <a:schemeClr val="bg1"/>
          </a:solidFill>
        </p:grpSpPr>
        <p:sp>
          <p:nvSpPr>
            <p:cNvPr id="9" name="Google Shape;9678;p81">
              <a:extLst>
                <a:ext uri="{FF2B5EF4-FFF2-40B4-BE49-F238E27FC236}">
                  <a16:creationId xmlns:a16="http://schemas.microsoft.com/office/drawing/2014/main" id="{13CA062E-24AF-4C92-B71D-C0EB4391BBF6}"/>
                </a:ext>
              </a:extLst>
            </p:cNvPr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679;p81">
              <a:extLst>
                <a:ext uri="{FF2B5EF4-FFF2-40B4-BE49-F238E27FC236}">
                  <a16:creationId xmlns:a16="http://schemas.microsoft.com/office/drawing/2014/main" id="{3D481C6D-0933-41D2-9248-2C7C4851BE95}"/>
                </a:ext>
              </a:extLst>
            </p:cNvPr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680;p81">
              <a:extLst>
                <a:ext uri="{FF2B5EF4-FFF2-40B4-BE49-F238E27FC236}">
                  <a16:creationId xmlns:a16="http://schemas.microsoft.com/office/drawing/2014/main" id="{165E7048-AA1A-45D1-8D4B-29B5F77C2855}"/>
                </a:ext>
              </a:extLst>
            </p:cNvPr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681;p81">
              <a:extLst>
                <a:ext uri="{FF2B5EF4-FFF2-40B4-BE49-F238E27FC236}">
                  <a16:creationId xmlns:a16="http://schemas.microsoft.com/office/drawing/2014/main" id="{FC87CE7E-C0A2-4A1B-9C4C-189398CFC0C5}"/>
                </a:ext>
              </a:extLst>
            </p:cNvPr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682;p81">
              <a:extLst>
                <a:ext uri="{FF2B5EF4-FFF2-40B4-BE49-F238E27FC236}">
                  <a16:creationId xmlns:a16="http://schemas.microsoft.com/office/drawing/2014/main" id="{D08D3305-0614-4BB7-8719-4C3C2BAD20D2}"/>
                </a:ext>
              </a:extLst>
            </p:cNvPr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683;p81">
              <a:extLst>
                <a:ext uri="{FF2B5EF4-FFF2-40B4-BE49-F238E27FC236}">
                  <a16:creationId xmlns:a16="http://schemas.microsoft.com/office/drawing/2014/main" id="{644E2640-73B6-4A4A-B53E-F7C60D213FBD}"/>
                </a:ext>
              </a:extLst>
            </p:cNvPr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 descr="Cara Lembaga Survei Memanipulasi Responden Terungkap">
            <a:extLst>
              <a:ext uri="{FF2B5EF4-FFF2-40B4-BE49-F238E27FC236}">
                <a16:creationId xmlns:a16="http://schemas.microsoft.com/office/drawing/2014/main" id="{0B3A5BBB-B0D7-4C72-8A76-A1C03637C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14" y="1728108"/>
            <a:ext cx="4291011" cy="245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2021123" y="417343"/>
            <a:ext cx="5824755" cy="8526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WEB SCRAPING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17" name="Google Shape;317;p49"/>
          <p:cNvSpPr txBox="1">
            <a:spLocks noGrp="1"/>
          </p:cNvSpPr>
          <p:nvPr>
            <p:ph type="subTitle" idx="1"/>
          </p:nvPr>
        </p:nvSpPr>
        <p:spPr>
          <a:xfrm>
            <a:off x="905081" y="1621549"/>
            <a:ext cx="3666920" cy="310460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Scraping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yang </a:t>
            </a:r>
            <a:r>
              <a:rPr lang="en-US" dirty="0" err="1"/>
              <a:t>mengacu</a:t>
            </a:r>
            <a:r>
              <a:rPr lang="en-US" dirty="0"/>
              <a:t> pada </a:t>
            </a:r>
            <a:r>
              <a:rPr lang="en-US" dirty="0" err="1"/>
              <a:t>ekstraksi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website. Proses Web Scraping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manual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tool.</a:t>
            </a:r>
            <a:endParaRPr dirty="0"/>
          </a:p>
        </p:txBody>
      </p:sp>
      <p:sp>
        <p:nvSpPr>
          <p:cNvPr id="15" name="Google Shape;9836;p81">
            <a:extLst>
              <a:ext uri="{FF2B5EF4-FFF2-40B4-BE49-F238E27FC236}">
                <a16:creationId xmlns:a16="http://schemas.microsoft.com/office/drawing/2014/main" id="{B36C41D2-45ED-4701-9554-B392CC26CA68}"/>
              </a:ext>
            </a:extLst>
          </p:cNvPr>
          <p:cNvSpPr/>
          <p:nvPr/>
        </p:nvSpPr>
        <p:spPr>
          <a:xfrm>
            <a:off x="1178732" y="566070"/>
            <a:ext cx="652947" cy="555171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122" name="Picture 2" descr="adi18rox/python-web-scraping-project-guide - Jovian">
            <a:extLst>
              <a:ext uri="{FF2B5EF4-FFF2-40B4-BE49-F238E27FC236}">
                <a16:creationId xmlns:a16="http://schemas.microsoft.com/office/drawing/2014/main" id="{52758C37-3C92-4063-94FC-702F0BE9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407" y="2100401"/>
            <a:ext cx="4385946" cy="190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583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2021123" y="417343"/>
            <a:ext cx="5824755" cy="8526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SENSOR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17" name="Google Shape;317;p49"/>
          <p:cNvSpPr txBox="1">
            <a:spLocks noGrp="1"/>
          </p:cNvSpPr>
          <p:nvPr>
            <p:ph type="subTitle" idx="1"/>
          </p:nvPr>
        </p:nvSpPr>
        <p:spPr>
          <a:xfrm>
            <a:off x="905080" y="1621549"/>
            <a:ext cx="4181270" cy="310460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Sensor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besaran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tekanan</a:t>
            </a:r>
            <a:r>
              <a:rPr lang="en-US" dirty="0"/>
              <a:t>, </a:t>
            </a:r>
            <a:r>
              <a:rPr lang="en-US" dirty="0" err="1"/>
              <a:t>gaya</a:t>
            </a:r>
            <a:r>
              <a:rPr lang="en-US" dirty="0"/>
              <a:t>, </a:t>
            </a:r>
            <a:r>
              <a:rPr lang="en-US" dirty="0" err="1"/>
              <a:t>besaran</a:t>
            </a:r>
            <a:r>
              <a:rPr lang="en-US" dirty="0"/>
              <a:t> </a:t>
            </a:r>
            <a:r>
              <a:rPr lang="en-US" dirty="0" err="1"/>
              <a:t>listrik</a:t>
            </a:r>
            <a:r>
              <a:rPr lang="en-US" dirty="0"/>
              <a:t>, </a:t>
            </a:r>
            <a:r>
              <a:rPr lang="en-US" dirty="0" err="1"/>
              <a:t>cahaya</a:t>
            </a:r>
            <a:r>
              <a:rPr lang="en-US" dirty="0"/>
              <a:t>, </a:t>
            </a:r>
            <a:r>
              <a:rPr lang="en-US" dirty="0" err="1"/>
              <a:t>gerakan</a:t>
            </a:r>
            <a:r>
              <a:rPr lang="en-US" dirty="0"/>
              <a:t>, </a:t>
            </a:r>
            <a:r>
              <a:rPr lang="en-US" dirty="0" err="1"/>
              <a:t>kelembaban</a:t>
            </a:r>
            <a:r>
              <a:rPr lang="en-US" dirty="0"/>
              <a:t>, </a:t>
            </a:r>
            <a:r>
              <a:rPr lang="en-US" dirty="0" err="1"/>
              <a:t>suhu</a:t>
            </a:r>
            <a:r>
              <a:rPr lang="en-US" dirty="0"/>
              <a:t>, </a:t>
            </a:r>
            <a:r>
              <a:rPr lang="en-US" dirty="0" err="1"/>
              <a:t>kecepatan</a:t>
            </a:r>
            <a:r>
              <a:rPr lang="en-US" dirty="0"/>
              <a:t> dan </a:t>
            </a:r>
            <a:r>
              <a:rPr lang="en-US" dirty="0" err="1"/>
              <a:t>fenomena-fenomena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Contohnya</a:t>
            </a:r>
            <a:r>
              <a:rPr lang="en-US" dirty="0"/>
              <a:t>: Sensor </a:t>
            </a:r>
            <a:r>
              <a:rPr lang="en-US" dirty="0" err="1"/>
              <a:t>Suhu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Arduino Uno, Raspberry PI</a:t>
            </a:r>
            <a:endParaRPr dirty="0"/>
          </a:p>
        </p:txBody>
      </p:sp>
      <p:grpSp>
        <p:nvGrpSpPr>
          <p:cNvPr id="5" name="Google Shape;9548;p80">
            <a:extLst>
              <a:ext uri="{FF2B5EF4-FFF2-40B4-BE49-F238E27FC236}">
                <a16:creationId xmlns:a16="http://schemas.microsoft.com/office/drawing/2014/main" id="{C05CFB21-76A5-4F76-BFBA-E4C8CFDB0CBC}"/>
              </a:ext>
            </a:extLst>
          </p:cNvPr>
          <p:cNvGrpSpPr/>
          <p:nvPr/>
        </p:nvGrpSpPr>
        <p:grpSpPr>
          <a:xfrm>
            <a:off x="1179498" y="483326"/>
            <a:ext cx="652946" cy="555171"/>
            <a:chOff x="-25844850" y="2357750"/>
            <a:chExt cx="296175" cy="279625"/>
          </a:xfrm>
          <a:solidFill>
            <a:schemeClr val="bg1"/>
          </a:solidFill>
        </p:grpSpPr>
        <p:sp>
          <p:nvSpPr>
            <p:cNvPr id="6" name="Google Shape;9549;p80">
              <a:extLst>
                <a:ext uri="{FF2B5EF4-FFF2-40B4-BE49-F238E27FC236}">
                  <a16:creationId xmlns:a16="http://schemas.microsoft.com/office/drawing/2014/main" id="{296BCD22-F473-4307-9812-178D0BE53A5C}"/>
                </a:ext>
              </a:extLst>
            </p:cNvPr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550;p80">
              <a:extLst>
                <a:ext uri="{FF2B5EF4-FFF2-40B4-BE49-F238E27FC236}">
                  <a16:creationId xmlns:a16="http://schemas.microsoft.com/office/drawing/2014/main" id="{30DEC5C3-5333-428E-A838-C8B4BE20AACC}"/>
                </a:ext>
              </a:extLst>
            </p:cNvPr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551;p80">
              <a:extLst>
                <a:ext uri="{FF2B5EF4-FFF2-40B4-BE49-F238E27FC236}">
                  <a16:creationId xmlns:a16="http://schemas.microsoft.com/office/drawing/2014/main" id="{35BE017A-9EEC-4955-82E0-2FEAC1BF1AD3}"/>
                </a:ext>
              </a:extLst>
            </p:cNvPr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552;p80">
              <a:extLst>
                <a:ext uri="{FF2B5EF4-FFF2-40B4-BE49-F238E27FC236}">
                  <a16:creationId xmlns:a16="http://schemas.microsoft.com/office/drawing/2014/main" id="{611CC8A5-16D7-4FDC-A08E-22F3C619D047}"/>
                </a:ext>
              </a:extLst>
            </p:cNvPr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553;p80">
              <a:extLst>
                <a:ext uri="{FF2B5EF4-FFF2-40B4-BE49-F238E27FC236}">
                  <a16:creationId xmlns:a16="http://schemas.microsoft.com/office/drawing/2014/main" id="{50D6C813-B874-467C-A7EB-2A49B32B4BF3}"/>
                </a:ext>
              </a:extLst>
            </p:cNvPr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554;p80">
              <a:extLst>
                <a:ext uri="{FF2B5EF4-FFF2-40B4-BE49-F238E27FC236}">
                  <a16:creationId xmlns:a16="http://schemas.microsoft.com/office/drawing/2014/main" id="{BC29B6BB-EEA1-4837-9C3E-E6AA81C9673A}"/>
                </a:ext>
              </a:extLst>
            </p:cNvPr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 descr="Arduino Uno - Wikipedia">
            <a:extLst>
              <a:ext uri="{FF2B5EF4-FFF2-40B4-BE49-F238E27FC236}">
                <a16:creationId xmlns:a16="http://schemas.microsoft.com/office/drawing/2014/main" id="{81CEAF38-130E-4F3F-977D-60B483EB4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324" y="1621548"/>
            <a:ext cx="3649435" cy="31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909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2021123" y="417343"/>
            <a:ext cx="5824755" cy="8526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CAMERA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17" name="Google Shape;317;p49"/>
          <p:cNvSpPr txBox="1">
            <a:spLocks noGrp="1"/>
          </p:cNvSpPr>
          <p:nvPr>
            <p:ph type="subTitle" idx="1"/>
          </p:nvPr>
        </p:nvSpPr>
        <p:spPr>
          <a:xfrm>
            <a:off x="905080" y="1621549"/>
            <a:ext cx="3977163" cy="310460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Camera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peranti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membentuk</a:t>
            </a:r>
            <a:r>
              <a:rPr lang="en-US" dirty="0"/>
              <a:t> dan </a:t>
            </a:r>
            <a:r>
              <a:rPr lang="en-US" dirty="0" err="1"/>
              <a:t>merekam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bayangan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object yang </a:t>
            </a:r>
            <a:r>
              <a:rPr lang="en-US" dirty="0" err="1"/>
              <a:t>menghasilkan</a:t>
            </a:r>
            <a:r>
              <a:rPr lang="en-US" dirty="0"/>
              <a:t> output </a:t>
            </a:r>
            <a:r>
              <a:rPr lang="en-US" dirty="0" err="1"/>
              <a:t>berupa</a:t>
            </a:r>
            <a:r>
              <a:rPr lang="en-US" dirty="0"/>
              <a:t> video dan </a:t>
            </a:r>
            <a:r>
              <a:rPr lang="en-US" dirty="0" err="1"/>
              <a:t>foto</a:t>
            </a:r>
            <a:endParaRPr dirty="0"/>
          </a:p>
        </p:txBody>
      </p:sp>
      <p:pic>
        <p:nvPicPr>
          <p:cNvPr id="7172" name="Picture 4" descr="MultiMedia">
            <a:extLst>
              <a:ext uri="{FF2B5EF4-FFF2-40B4-BE49-F238E27FC236}">
                <a16:creationId xmlns:a16="http://schemas.microsoft.com/office/drawing/2014/main" id="{5102343A-E6DD-45D7-88D6-AB400E2F8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094" y="2268551"/>
            <a:ext cx="1835150" cy="171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Using OV7670 Camera Sensor With Arduino - Electronics-Lab.com">
            <a:extLst>
              <a:ext uri="{FF2B5EF4-FFF2-40B4-BE49-F238E27FC236}">
                <a16:creationId xmlns:a16="http://schemas.microsoft.com/office/drawing/2014/main" id="{9310E37D-0EE4-4E4D-9C0E-75A853C0B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243" y="2268551"/>
            <a:ext cx="1759325" cy="171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9031;p79">
            <a:extLst>
              <a:ext uri="{FF2B5EF4-FFF2-40B4-BE49-F238E27FC236}">
                <a16:creationId xmlns:a16="http://schemas.microsoft.com/office/drawing/2014/main" id="{553950D4-6EF7-43F6-AB27-139940340989}"/>
              </a:ext>
            </a:extLst>
          </p:cNvPr>
          <p:cNvSpPr/>
          <p:nvPr/>
        </p:nvSpPr>
        <p:spPr>
          <a:xfrm>
            <a:off x="1142993" y="594288"/>
            <a:ext cx="619230" cy="498736"/>
          </a:xfrm>
          <a:custGeom>
            <a:avLst/>
            <a:gdLst/>
            <a:ahLst/>
            <a:cxnLst/>
            <a:rect l="l" t="t" r="r" b="b"/>
            <a:pathLst>
              <a:path w="19325" h="16985" extrusionOk="0">
                <a:moveTo>
                  <a:pt x="2832" y="1133"/>
                </a:moveTo>
                <a:cubicBezTo>
                  <a:pt x="3143" y="1133"/>
                  <a:pt x="3397" y="1383"/>
                  <a:pt x="3397" y="1697"/>
                </a:cubicBezTo>
                <a:lnTo>
                  <a:pt x="3397" y="2265"/>
                </a:lnTo>
                <a:lnTo>
                  <a:pt x="2265" y="2265"/>
                </a:lnTo>
                <a:lnTo>
                  <a:pt x="2265" y="1697"/>
                </a:lnTo>
                <a:cubicBezTo>
                  <a:pt x="2265" y="1383"/>
                  <a:pt x="2518" y="1133"/>
                  <a:pt x="2832" y="1133"/>
                </a:cubicBezTo>
                <a:close/>
                <a:moveTo>
                  <a:pt x="11927" y="1133"/>
                </a:moveTo>
                <a:cubicBezTo>
                  <a:pt x="12241" y="1133"/>
                  <a:pt x="12494" y="1383"/>
                  <a:pt x="12494" y="1697"/>
                </a:cubicBezTo>
                <a:lnTo>
                  <a:pt x="12494" y="2265"/>
                </a:lnTo>
                <a:lnTo>
                  <a:pt x="6833" y="2265"/>
                </a:lnTo>
                <a:lnTo>
                  <a:pt x="6833" y="1697"/>
                </a:lnTo>
                <a:cubicBezTo>
                  <a:pt x="6833" y="1383"/>
                  <a:pt x="7084" y="1133"/>
                  <a:pt x="7398" y="1133"/>
                </a:cubicBezTo>
                <a:close/>
                <a:moveTo>
                  <a:pt x="17628" y="3397"/>
                </a:moveTo>
                <a:cubicBezTo>
                  <a:pt x="17939" y="3397"/>
                  <a:pt x="18192" y="3648"/>
                  <a:pt x="18192" y="3962"/>
                </a:cubicBezTo>
                <a:lnTo>
                  <a:pt x="18192" y="4530"/>
                </a:lnTo>
                <a:lnTo>
                  <a:pt x="17628" y="4530"/>
                </a:lnTo>
                <a:cubicBezTo>
                  <a:pt x="16688" y="4530"/>
                  <a:pt x="15928" y="5288"/>
                  <a:pt x="15928" y="6227"/>
                </a:cubicBezTo>
                <a:lnTo>
                  <a:pt x="15928" y="9059"/>
                </a:lnTo>
                <a:lnTo>
                  <a:pt x="13584" y="9059"/>
                </a:lnTo>
                <a:cubicBezTo>
                  <a:pt x="13304" y="7108"/>
                  <a:pt x="11631" y="5662"/>
                  <a:pt x="9662" y="5662"/>
                </a:cubicBezTo>
                <a:cubicBezTo>
                  <a:pt x="7694" y="5662"/>
                  <a:pt x="6021" y="7108"/>
                  <a:pt x="5740" y="9059"/>
                </a:cubicBezTo>
                <a:lnTo>
                  <a:pt x="3397" y="9059"/>
                </a:lnTo>
                <a:lnTo>
                  <a:pt x="3397" y="6227"/>
                </a:lnTo>
                <a:cubicBezTo>
                  <a:pt x="3397" y="5288"/>
                  <a:pt x="2636" y="4530"/>
                  <a:pt x="1700" y="4530"/>
                </a:cubicBezTo>
                <a:lnTo>
                  <a:pt x="1132" y="4530"/>
                </a:lnTo>
                <a:lnTo>
                  <a:pt x="1132" y="3962"/>
                </a:lnTo>
                <a:cubicBezTo>
                  <a:pt x="1132" y="3648"/>
                  <a:pt x="1386" y="3397"/>
                  <a:pt x="1700" y="3397"/>
                </a:cubicBezTo>
                <a:close/>
                <a:moveTo>
                  <a:pt x="9663" y="6793"/>
                </a:moveTo>
                <a:cubicBezTo>
                  <a:pt x="10399" y="6793"/>
                  <a:pt x="11123" y="7080"/>
                  <a:pt x="11664" y="7622"/>
                </a:cubicBezTo>
                <a:cubicBezTo>
                  <a:pt x="12473" y="8431"/>
                  <a:pt x="12715" y="9648"/>
                  <a:pt x="12277" y="10708"/>
                </a:cubicBezTo>
                <a:cubicBezTo>
                  <a:pt x="11839" y="11764"/>
                  <a:pt x="10807" y="12456"/>
                  <a:pt x="9662" y="12456"/>
                </a:cubicBezTo>
                <a:cubicBezTo>
                  <a:pt x="8098" y="12453"/>
                  <a:pt x="6833" y="11188"/>
                  <a:pt x="6833" y="9624"/>
                </a:cubicBezTo>
                <a:cubicBezTo>
                  <a:pt x="6833" y="8479"/>
                  <a:pt x="7521" y="7447"/>
                  <a:pt x="8578" y="7009"/>
                </a:cubicBezTo>
                <a:cubicBezTo>
                  <a:pt x="8929" y="6864"/>
                  <a:pt x="9298" y="6793"/>
                  <a:pt x="9663" y="6793"/>
                </a:cubicBezTo>
                <a:close/>
                <a:moveTo>
                  <a:pt x="1700" y="5662"/>
                </a:moveTo>
                <a:cubicBezTo>
                  <a:pt x="2011" y="5662"/>
                  <a:pt x="2265" y="5913"/>
                  <a:pt x="2265" y="6227"/>
                </a:cubicBezTo>
                <a:lnTo>
                  <a:pt x="2265" y="13020"/>
                </a:lnTo>
                <a:cubicBezTo>
                  <a:pt x="2265" y="13334"/>
                  <a:pt x="2011" y="13588"/>
                  <a:pt x="1700" y="13588"/>
                </a:cubicBezTo>
                <a:lnTo>
                  <a:pt x="1132" y="13588"/>
                </a:lnTo>
                <a:lnTo>
                  <a:pt x="1132" y="5662"/>
                </a:lnTo>
                <a:close/>
                <a:moveTo>
                  <a:pt x="18192" y="5662"/>
                </a:moveTo>
                <a:lnTo>
                  <a:pt x="18192" y="13588"/>
                </a:lnTo>
                <a:lnTo>
                  <a:pt x="17628" y="13588"/>
                </a:lnTo>
                <a:cubicBezTo>
                  <a:pt x="17314" y="13588"/>
                  <a:pt x="17060" y="13334"/>
                  <a:pt x="17060" y="13020"/>
                </a:cubicBezTo>
                <a:lnTo>
                  <a:pt x="17060" y="6227"/>
                </a:lnTo>
                <a:cubicBezTo>
                  <a:pt x="17060" y="5913"/>
                  <a:pt x="17314" y="5662"/>
                  <a:pt x="17628" y="5662"/>
                </a:cubicBezTo>
                <a:close/>
                <a:moveTo>
                  <a:pt x="15928" y="10191"/>
                </a:moveTo>
                <a:lnTo>
                  <a:pt x="15928" y="13020"/>
                </a:lnTo>
                <a:cubicBezTo>
                  <a:pt x="15928" y="13959"/>
                  <a:pt x="16688" y="14717"/>
                  <a:pt x="17628" y="14720"/>
                </a:cubicBezTo>
                <a:lnTo>
                  <a:pt x="18192" y="14720"/>
                </a:lnTo>
                <a:lnTo>
                  <a:pt x="18192" y="15285"/>
                </a:lnTo>
                <a:cubicBezTo>
                  <a:pt x="18192" y="15599"/>
                  <a:pt x="17939" y="15853"/>
                  <a:pt x="17628" y="15853"/>
                </a:cubicBezTo>
                <a:lnTo>
                  <a:pt x="1700" y="15853"/>
                </a:lnTo>
                <a:cubicBezTo>
                  <a:pt x="1386" y="15853"/>
                  <a:pt x="1132" y="15599"/>
                  <a:pt x="1132" y="15285"/>
                </a:cubicBezTo>
                <a:lnTo>
                  <a:pt x="1132" y="14720"/>
                </a:lnTo>
                <a:lnTo>
                  <a:pt x="1700" y="14720"/>
                </a:lnTo>
                <a:cubicBezTo>
                  <a:pt x="2636" y="14717"/>
                  <a:pt x="3397" y="13959"/>
                  <a:pt x="3397" y="13020"/>
                </a:cubicBezTo>
                <a:lnTo>
                  <a:pt x="3397" y="10191"/>
                </a:lnTo>
                <a:lnTo>
                  <a:pt x="5740" y="10191"/>
                </a:lnTo>
                <a:cubicBezTo>
                  <a:pt x="6021" y="12139"/>
                  <a:pt x="7694" y="13585"/>
                  <a:pt x="9662" y="13585"/>
                </a:cubicBezTo>
                <a:cubicBezTo>
                  <a:pt x="11631" y="13585"/>
                  <a:pt x="13304" y="12139"/>
                  <a:pt x="13584" y="10191"/>
                </a:cubicBezTo>
                <a:close/>
                <a:moveTo>
                  <a:pt x="2832" y="1"/>
                </a:moveTo>
                <a:cubicBezTo>
                  <a:pt x="1893" y="1"/>
                  <a:pt x="1132" y="758"/>
                  <a:pt x="1132" y="1697"/>
                </a:cubicBezTo>
                <a:lnTo>
                  <a:pt x="1132" y="2362"/>
                </a:lnTo>
                <a:cubicBezTo>
                  <a:pt x="453" y="2600"/>
                  <a:pt x="0" y="3243"/>
                  <a:pt x="0" y="3962"/>
                </a:cubicBezTo>
                <a:lnTo>
                  <a:pt x="0" y="15285"/>
                </a:lnTo>
                <a:cubicBezTo>
                  <a:pt x="0" y="16224"/>
                  <a:pt x="761" y="16982"/>
                  <a:pt x="1700" y="16985"/>
                </a:cubicBezTo>
                <a:lnTo>
                  <a:pt x="17628" y="16985"/>
                </a:lnTo>
                <a:cubicBezTo>
                  <a:pt x="18564" y="16982"/>
                  <a:pt x="19324" y="16224"/>
                  <a:pt x="19324" y="15285"/>
                </a:cubicBezTo>
                <a:lnTo>
                  <a:pt x="19324" y="3962"/>
                </a:lnTo>
                <a:cubicBezTo>
                  <a:pt x="19324" y="3023"/>
                  <a:pt x="18564" y="2265"/>
                  <a:pt x="17628" y="2265"/>
                </a:cubicBezTo>
                <a:lnTo>
                  <a:pt x="13627" y="2265"/>
                </a:lnTo>
                <a:lnTo>
                  <a:pt x="13627" y="1697"/>
                </a:lnTo>
                <a:cubicBezTo>
                  <a:pt x="13624" y="758"/>
                  <a:pt x="12866" y="1"/>
                  <a:pt x="11927" y="1"/>
                </a:cubicBezTo>
                <a:lnTo>
                  <a:pt x="7398" y="1"/>
                </a:lnTo>
                <a:cubicBezTo>
                  <a:pt x="6459" y="1"/>
                  <a:pt x="5701" y="758"/>
                  <a:pt x="5701" y="1697"/>
                </a:cubicBezTo>
                <a:lnTo>
                  <a:pt x="5701" y="2265"/>
                </a:lnTo>
                <a:lnTo>
                  <a:pt x="4529" y="2265"/>
                </a:lnTo>
                <a:lnTo>
                  <a:pt x="4529" y="1697"/>
                </a:lnTo>
                <a:cubicBezTo>
                  <a:pt x="4529" y="758"/>
                  <a:pt x="3768" y="1"/>
                  <a:pt x="2832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480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2021123" y="417343"/>
            <a:ext cx="5824755" cy="8526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OBSERVATION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17" name="Google Shape;317;p49"/>
          <p:cNvSpPr txBox="1">
            <a:spLocks noGrp="1"/>
          </p:cNvSpPr>
          <p:nvPr>
            <p:ph type="subTitle" idx="1"/>
          </p:nvPr>
        </p:nvSpPr>
        <p:spPr>
          <a:xfrm>
            <a:off x="905081" y="1621549"/>
            <a:ext cx="3830206" cy="310460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Observation </a:t>
            </a:r>
            <a:r>
              <a:rPr lang="en-US" dirty="0" err="1"/>
              <a:t>adalah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pengumpulan</a:t>
            </a:r>
            <a:r>
              <a:rPr lang="en-US" dirty="0"/>
              <a:t> data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mengamati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meninjau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cermat</a:t>
            </a:r>
            <a:r>
              <a:rPr lang="en-US" dirty="0"/>
              <a:t> dan </a:t>
            </a:r>
            <a:r>
              <a:rPr lang="en-US" dirty="0" err="1"/>
              <a:t>langsung</a:t>
            </a:r>
            <a:r>
              <a:rPr lang="en-US" dirty="0"/>
              <a:t> di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yang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membuktikan</a:t>
            </a:r>
            <a:r>
              <a:rPr lang="en-US" dirty="0"/>
              <a:t> </a:t>
            </a:r>
            <a:r>
              <a:rPr lang="en-US" dirty="0" err="1"/>
              <a:t>kebenaran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1026" name="Picture 2" descr="Mengidentifikasi Teks Laporan Hasil Observasi - Kelas Pintar">
            <a:extLst>
              <a:ext uri="{FF2B5EF4-FFF2-40B4-BE49-F238E27FC236}">
                <a16:creationId xmlns:a16="http://schemas.microsoft.com/office/drawing/2014/main" id="{688733F9-F4BB-4973-8AC1-4229849CC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500" y="1884998"/>
            <a:ext cx="3830206" cy="267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10029;p82">
            <a:extLst>
              <a:ext uri="{FF2B5EF4-FFF2-40B4-BE49-F238E27FC236}">
                <a16:creationId xmlns:a16="http://schemas.microsoft.com/office/drawing/2014/main" id="{CF2359B8-6351-4848-B6D0-922685551664}"/>
              </a:ext>
            </a:extLst>
          </p:cNvPr>
          <p:cNvGrpSpPr/>
          <p:nvPr/>
        </p:nvGrpSpPr>
        <p:grpSpPr>
          <a:xfrm>
            <a:off x="1225189" y="594288"/>
            <a:ext cx="619230" cy="498736"/>
            <a:chOff x="-33676975" y="2275050"/>
            <a:chExt cx="295375" cy="293000"/>
          </a:xfrm>
          <a:solidFill>
            <a:schemeClr val="bg1"/>
          </a:solidFill>
        </p:grpSpPr>
        <p:sp>
          <p:nvSpPr>
            <p:cNvPr id="13" name="Google Shape;10030;p82">
              <a:extLst>
                <a:ext uri="{FF2B5EF4-FFF2-40B4-BE49-F238E27FC236}">
                  <a16:creationId xmlns:a16="http://schemas.microsoft.com/office/drawing/2014/main" id="{4708E4F1-ADC9-4BB0-904D-7CD5E6ECA108}"/>
                </a:ext>
              </a:extLst>
            </p:cNvPr>
            <p:cNvSpPr/>
            <p:nvPr/>
          </p:nvSpPr>
          <p:spPr>
            <a:xfrm>
              <a:off x="-33502125" y="2309700"/>
              <a:ext cx="52800" cy="67750"/>
            </a:xfrm>
            <a:custGeom>
              <a:avLst/>
              <a:gdLst/>
              <a:ahLst/>
              <a:cxnLst/>
              <a:rect l="l" t="t" r="r" b="b"/>
              <a:pathLst>
                <a:path w="2112" h="2710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031;p82">
              <a:extLst>
                <a:ext uri="{FF2B5EF4-FFF2-40B4-BE49-F238E27FC236}">
                  <a16:creationId xmlns:a16="http://schemas.microsoft.com/office/drawing/2014/main" id="{F6BA22FC-8ADD-479C-8E4A-7BD21FF380D1}"/>
                </a:ext>
              </a:extLst>
            </p:cNvPr>
            <p:cNvSpPr/>
            <p:nvPr/>
          </p:nvSpPr>
          <p:spPr>
            <a:xfrm>
              <a:off x="-33484800" y="23955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032;p82">
              <a:extLst>
                <a:ext uri="{FF2B5EF4-FFF2-40B4-BE49-F238E27FC236}">
                  <a16:creationId xmlns:a16="http://schemas.microsoft.com/office/drawing/2014/main" id="{F8390741-EC18-4061-8369-CE12BA7F0E0D}"/>
                </a:ext>
              </a:extLst>
            </p:cNvPr>
            <p:cNvSpPr/>
            <p:nvPr/>
          </p:nvSpPr>
          <p:spPr>
            <a:xfrm>
              <a:off x="-33676975" y="2275050"/>
              <a:ext cx="295375" cy="293000"/>
            </a:xfrm>
            <a:custGeom>
              <a:avLst/>
              <a:gdLst/>
              <a:ahLst/>
              <a:cxnLst/>
              <a:rect l="l" t="t" r="r" b="b"/>
              <a:pathLst>
                <a:path w="11815" h="11720" extrusionOk="0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08035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2021123" y="417343"/>
            <a:ext cx="5824755" cy="8526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API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17" name="Google Shape;317;p49"/>
          <p:cNvSpPr txBox="1">
            <a:spLocks noGrp="1"/>
          </p:cNvSpPr>
          <p:nvPr>
            <p:ph type="subTitle" idx="1"/>
          </p:nvPr>
        </p:nvSpPr>
        <p:spPr>
          <a:xfrm>
            <a:off x="905080" y="1621549"/>
            <a:ext cx="3986959" cy="310460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 </a:t>
            </a:r>
            <a:r>
              <a:rPr lang="en-US" dirty="0" err="1"/>
              <a:t>atau</a:t>
            </a:r>
            <a:r>
              <a:rPr lang="en-US" dirty="0"/>
              <a:t> Application Programming Interface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interface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. Jadi, API </a:t>
            </a:r>
            <a:r>
              <a:rPr lang="en-US" dirty="0" err="1"/>
              <a:t>berperan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perantara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,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platform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lintas</a:t>
            </a:r>
            <a:r>
              <a:rPr lang="en-US" dirty="0"/>
              <a:t> platform.</a:t>
            </a:r>
          </a:p>
        </p:txBody>
      </p:sp>
      <p:pic>
        <p:nvPicPr>
          <p:cNvPr id="2052" name="Picture 4" descr="Api Adalah">
            <a:extLst>
              <a:ext uri="{FF2B5EF4-FFF2-40B4-BE49-F238E27FC236}">
                <a16:creationId xmlns:a16="http://schemas.microsoft.com/office/drawing/2014/main" id="{5095D5B1-2F04-4050-9B13-020B83581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8" r="18026" b="31374"/>
          <a:stretch/>
        </p:blipFill>
        <p:spPr bwMode="auto">
          <a:xfrm>
            <a:off x="5055208" y="1985131"/>
            <a:ext cx="3986959" cy="23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oogle Shape;10948;p85">
            <a:extLst>
              <a:ext uri="{FF2B5EF4-FFF2-40B4-BE49-F238E27FC236}">
                <a16:creationId xmlns:a16="http://schemas.microsoft.com/office/drawing/2014/main" id="{EAB72217-E5BA-407F-B553-12E9101C12FD}"/>
              </a:ext>
            </a:extLst>
          </p:cNvPr>
          <p:cNvGrpSpPr/>
          <p:nvPr/>
        </p:nvGrpSpPr>
        <p:grpSpPr>
          <a:xfrm>
            <a:off x="1158171" y="594288"/>
            <a:ext cx="629857" cy="498736"/>
            <a:chOff x="-3137650" y="2787000"/>
            <a:chExt cx="291450" cy="257575"/>
          </a:xfrm>
          <a:solidFill>
            <a:schemeClr val="bg1"/>
          </a:solidFill>
        </p:grpSpPr>
        <p:sp>
          <p:nvSpPr>
            <p:cNvPr id="14" name="Google Shape;10949;p85">
              <a:extLst>
                <a:ext uri="{FF2B5EF4-FFF2-40B4-BE49-F238E27FC236}">
                  <a16:creationId xmlns:a16="http://schemas.microsoft.com/office/drawing/2014/main" id="{B41CE23E-1941-4181-B3A9-B663C9FCFE46}"/>
                </a:ext>
              </a:extLst>
            </p:cNvPr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50;p85">
              <a:extLst>
                <a:ext uri="{FF2B5EF4-FFF2-40B4-BE49-F238E27FC236}">
                  <a16:creationId xmlns:a16="http://schemas.microsoft.com/office/drawing/2014/main" id="{F6043615-8A0C-49D9-A46E-256246B6EC24}"/>
                </a:ext>
              </a:extLst>
            </p:cNvPr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51;p85">
              <a:extLst>
                <a:ext uri="{FF2B5EF4-FFF2-40B4-BE49-F238E27FC236}">
                  <a16:creationId xmlns:a16="http://schemas.microsoft.com/office/drawing/2014/main" id="{F9026776-3A2E-48DC-893F-E14F886F67BE}"/>
                </a:ext>
              </a:extLst>
            </p:cNvPr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52;p85">
              <a:extLst>
                <a:ext uri="{FF2B5EF4-FFF2-40B4-BE49-F238E27FC236}">
                  <a16:creationId xmlns:a16="http://schemas.microsoft.com/office/drawing/2014/main" id="{7FA6C00B-01AB-4F5C-A178-A45F2356B7D4}"/>
                </a:ext>
              </a:extLst>
            </p:cNvPr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953;p85">
              <a:extLst>
                <a:ext uri="{FF2B5EF4-FFF2-40B4-BE49-F238E27FC236}">
                  <a16:creationId xmlns:a16="http://schemas.microsoft.com/office/drawing/2014/main" id="{17AB3505-10AF-420C-93B7-7DA36FF2078A}"/>
                </a:ext>
              </a:extLst>
            </p:cNvPr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54;p85">
              <a:extLst>
                <a:ext uri="{FF2B5EF4-FFF2-40B4-BE49-F238E27FC236}">
                  <a16:creationId xmlns:a16="http://schemas.microsoft.com/office/drawing/2014/main" id="{5B7AF9EF-2EB3-49D9-BFA1-D0D7B11983E2}"/>
                </a:ext>
              </a:extLst>
            </p:cNvPr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55;p85">
              <a:extLst>
                <a:ext uri="{FF2B5EF4-FFF2-40B4-BE49-F238E27FC236}">
                  <a16:creationId xmlns:a16="http://schemas.microsoft.com/office/drawing/2014/main" id="{6B2CBC74-D731-4471-9263-3281E76C5580}"/>
                </a:ext>
              </a:extLst>
            </p:cNvPr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56;p85">
              <a:extLst>
                <a:ext uri="{FF2B5EF4-FFF2-40B4-BE49-F238E27FC236}">
                  <a16:creationId xmlns:a16="http://schemas.microsoft.com/office/drawing/2014/main" id="{9244FFC9-36CE-4D50-B8DC-85D5D590AC2D}"/>
                </a:ext>
              </a:extLst>
            </p:cNvPr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913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4568E2-4354-49AA-A10B-0E3A8C0A5CF9}"/>
              </a:ext>
            </a:extLst>
          </p:cNvPr>
          <p:cNvSpPr txBox="1"/>
          <p:nvPr/>
        </p:nvSpPr>
        <p:spPr>
          <a:xfrm>
            <a:off x="5311440" y="1602254"/>
            <a:ext cx="457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6000" b="1" dirty="0">
                <a:solidFill>
                  <a:schemeClr val="lt1"/>
                </a:solidFill>
                <a:latin typeface="Lexend Deca" panose="020B0604020202020204" charset="0"/>
                <a:cs typeface="Assistant" pitchFamily="2" charset="-79"/>
              </a:rPr>
              <a:t>Thank</a:t>
            </a:r>
            <a:r>
              <a:rPr lang="en" sz="6000" b="1" dirty="0">
                <a:solidFill>
                  <a:schemeClr val="dk1"/>
                </a:solidFill>
                <a:latin typeface="Lexend Deca" panose="020B0604020202020204" charset="0"/>
                <a:cs typeface="Assistant" pitchFamily="2" charset="-79"/>
              </a:rPr>
              <a:t> You</a:t>
            </a:r>
            <a:r>
              <a:rPr lang="en" sz="6000" dirty="0">
                <a:solidFill>
                  <a:schemeClr val="dk1"/>
                </a:solidFill>
                <a:latin typeface="Assistant" pitchFamily="2" charset="-79"/>
                <a:cs typeface="Assistant" pitchFamily="2" charset="-79"/>
              </a:rPr>
              <a:t>!</a:t>
            </a:r>
            <a:endParaRPr lang="en-ID" sz="6000" dirty="0">
              <a:latin typeface="Assistant" pitchFamily="2" charset="-79"/>
              <a:cs typeface="Assistant" pitchFamily="2" charset="-79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ctrTitle"/>
          </p:nvPr>
        </p:nvSpPr>
        <p:spPr>
          <a:xfrm>
            <a:off x="4931400" y="1122684"/>
            <a:ext cx="3492600" cy="26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Problem Scoping 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sz="2800" dirty="0">
                <a:solidFill>
                  <a:schemeClr val="dk1"/>
                </a:solidFill>
              </a:rPr>
              <a:t>Part of </a:t>
            </a:r>
            <a:br>
              <a:rPr lang="en" sz="2800" dirty="0">
                <a:solidFill>
                  <a:schemeClr val="dk1"/>
                </a:solidFill>
              </a:rPr>
            </a:br>
            <a:r>
              <a:rPr lang="en" sz="2800" dirty="0">
                <a:solidFill>
                  <a:schemeClr val="dk1"/>
                </a:solidFill>
              </a:rPr>
              <a:t>AI Project Cycle</a:t>
            </a:r>
            <a:endParaRPr sz="2800" dirty="0"/>
          </a:p>
        </p:txBody>
      </p:sp>
      <p:pic>
        <p:nvPicPr>
          <p:cNvPr id="9" name="Picture 4" descr="Six Steps to Develop an Effective Problem-Solving Process">
            <a:extLst>
              <a:ext uri="{FF2B5EF4-FFF2-40B4-BE49-F238E27FC236}">
                <a16:creationId xmlns:a16="http://schemas.microsoft.com/office/drawing/2014/main" id="{0270D171-5F1C-4E78-9BDE-6A4880F45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96" y="1477735"/>
            <a:ext cx="3590741" cy="22125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>
            <a:spLocks noGrp="1"/>
          </p:cNvSpPr>
          <p:nvPr>
            <p:ph type="title"/>
          </p:nvPr>
        </p:nvSpPr>
        <p:spPr>
          <a:xfrm>
            <a:off x="1306287" y="1663300"/>
            <a:ext cx="6564084" cy="75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Problem Scoping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158" name="Google Shape;158;p37"/>
          <p:cNvSpPr txBox="1">
            <a:spLocks noGrp="1"/>
          </p:cNvSpPr>
          <p:nvPr>
            <p:ph type="body" idx="1"/>
          </p:nvPr>
        </p:nvSpPr>
        <p:spPr>
          <a:xfrm>
            <a:off x="1932206" y="2571750"/>
            <a:ext cx="5279587" cy="8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selesaikan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 Artificial Intelligence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0C8C8"/>
                </a:solidFill>
              </a:rPr>
              <a:t>Problem Scoping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4D0892-511D-4427-8C9B-C054CAB3E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698171"/>
            <a:ext cx="7917814" cy="3042079"/>
          </a:xfrm>
        </p:spPr>
        <p:txBody>
          <a:bodyPr anchor="ctr"/>
          <a:lstStyle/>
          <a:p>
            <a:pPr marL="469900" indent="-342900">
              <a:buFont typeface="+mj-lt"/>
              <a:buAutoNum type="arabicPeriod"/>
            </a:pPr>
            <a:r>
              <a:rPr lang="en-US" sz="2000" dirty="0"/>
              <a:t>Fakta </a:t>
            </a:r>
            <a:r>
              <a:rPr lang="en-US" sz="2000" dirty="0" err="1"/>
              <a:t>bahwa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dikelilingi</a:t>
            </a:r>
            <a:r>
              <a:rPr lang="en-US" sz="2000" dirty="0"/>
              <a:t> oleh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endParaRPr lang="en-US" sz="2000" dirty="0"/>
          </a:p>
          <a:p>
            <a:pPr marL="469900" indent="-342900">
              <a:buFont typeface="+mj-lt"/>
              <a:buAutoNum type="arabicPeriod"/>
            </a:pPr>
            <a:endParaRPr lang="en-US" sz="2000" dirty="0"/>
          </a:p>
          <a:p>
            <a:pPr marL="469900" indent="-342900">
              <a:buFont typeface="+mj-lt"/>
              <a:buAutoNum type="arabicPeriod"/>
            </a:pPr>
            <a:r>
              <a:rPr lang="en-US" sz="2000" dirty="0" err="1"/>
              <a:t>Mereka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kecil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besar</a:t>
            </a:r>
            <a:r>
              <a:rPr lang="en-US" sz="2000" dirty="0"/>
              <a:t>, </a:t>
            </a:r>
            <a:r>
              <a:rPr lang="en-US" sz="2000" dirty="0" err="1"/>
              <a:t>terkadang</a:t>
            </a:r>
            <a:r>
              <a:rPr lang="en-US" sz="2000" dirty="0"/>
              <a:t> </a:t>
            </a:r>
            <a:r>
              <a:rPr lang="en-US" sz="2000" dirty="0" err="1"/>
              <a:t>diabaikan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bahkan</a:t>
            </a:r>
            <a:r>
              <a:rPr lang="en-US" sz="2000" dirty="0"/>
              <a:t> </a:t>
            </a:r>
            <a:r>
              <a:rPr lang="en-US" sz="2000" dirty="0" err="1"/>
              <a:t>terkadang</a:t>
            </a:r>
            <a:r>
              <a:rPr lang="en-US" sz="2000" dirty="0"/>
              <a:t> </a:t>
            </a:r>
            <a:r>
              <a:rPr lang="en-US" sz="2000" dirty="0" err="1"/>
              <a:t>kritis</a:t>
            </a:r>
            <a:endParaRPr lang="en-US" sz="2000" dirty="0"/>
          </a:p>
          <a:p>
            <a:pPr marL="469900" indent="-342900">
              <a:buFont typeface="+mj-lt"/>
              <a:buAutoNum type="arabicPeriod"/>
            </a:pPr>
            <a:endParaRPr lang="en-US" sz="2000" dirty="0"/>
          </a:p>
          <a:p>
            <a:pPr marL="469900" indent="-342900">
              <a:buFont typeface="+mj-lt"/>
              <a:buAutoNum type="arabicPeriod"/>
            </a:pPr>
            <a:r>
              <a:rPr lang="en-US" sz="2000" dirty="0" err="1"/>
              <a:t>Sering</a:t>
            </a:r>
            <a:r>
              <a:rPr lang="en-US" sz="2000" dirty="0"/>
              <a:t> kali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begitu</a:t>
            </a:r>
            <a:r>
              <a:rPr lang="en-US" sz="2000" dirty="0"/>
              <a:t> </a:t>
            </a:r>
            <a:r>
              <a:rPr lang="en-US" sz="2000" dirty="0" err="1"/>
              <a:t>terbiasa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bagian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hidup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956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The 4Ws of </a:t>
            </a:r>
            <a:r>
              <a:rPr lang="en" dirty="0">
                <a:solidFill>
                  <a:srgbClr val="20C8C8"/>
                </a:solidFill>
              </a:rPr>
              <a:t>Problem Scoping 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title" idx="2"/>
          </p:nvPr>
        </p:nvSpPr>
        <p:spPr>
          <a:xfrm>
            <a:off x="5711525" y="1757900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WHERE</a:t>
            </a:r>
            <a:endParaRPr b="0" dirty="0"/>
          </a:p>
        </p:txBody>
      </p:sp>
      <p:sp>
        <p:nvSpPr>
          <p:cNvPr id="165" name="Google Shape;165;p38"/>
          <p:cNvSpPr/>
          <p:nvPr/>
        </p:nvSpPr>
        <p:spPr>
          <a:xfrm>
            <a:off x="4973200" y="1894950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8"/>
          <p:cNvSpPr/>
          <p:nvPr/>
        </p:nvSpPr>
        <p:spPr>
          <a:xfrm>
            <a:off x="4973200" y="3381600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8"/>
          <p:cNvSpPr/>
          <p:nvPr/>
        </p:nvSpPr>
        <p:spPr>
          <a:xfrm>
            <a:off x="1403575" y="1894950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8"/>
          <p:cNvSpPr/>
          <p:nvPr/>
        </p:nvSpPr>
        <p:spPr>
          <a:xfrm>
            <a:off x="1403575" y="3381600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8"/>
          <p:cNvSpPr txBox="1">
            <a:spLocks noGrp="1"/>
          </p:cNvSpPr>
          <p:nvPr>
            <p:ph type="title" idx="3"/>
          </p:nvPr>
        </p:nvSpPr>
        <p:spPr>
          <a:xfrm>
            <a:off x="5711525" y="2115250"/>
            <a:ext cx="2620374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Hal </a:t>
            </a:r>
            <a:r>
              <a:rPr lang="en-US" b="0" dirty="0" err="1"/>
              <a:t>ini</a:t>
            </a:r>
            <a:r>
              <a:rPr lang="en-US" b="0" dirty="0"/>
              <a:t> </a:t>
            </a:r>
            <a:r>
              <a:rPr lang="en-US" b="0" dirty="0" err="1"/>
              <a:t>terkait</a:t>
            </a:r>
            <a:r>
              <a:rPr lang="en-US" b="0" dirty="0"/>
              <a:t> </a:t>
            </a:r>
            <a:r>
              <a:rPr lang="en-US" b="0" dirty="0" err="1"/>
              <a:t>dengan</a:t>
            </a:r>
            <a:r>
              <a:rPr lang="en-US" b="0" dirty="0"/>
              <a:t> </a:t>
            </a:r>
            <a:r>
              <a:rPr lang="en-US" b="0" dirty="0" err="1"/>
              <a:t>konteks</a:t>
            </a:r>
            <a:r>
              <a:rPr lang="en-US" b="0" dirty="0"/>
              <a:t> </a:t>
            </a:r>
            <a:r>
              <a:rPr lang="en-US" b="0" dirty="0" err="1"/>
              <a:t>atau</a:t>
            </a:r>
            <a:r>
              <a:rPr lang="en-US" b="0" dirty="0"/>
              <a:t> </a:t>
            </a:r>
            <a:r>
              <a:rPr lang="en-US" b="0" dirty="0" err="1"/>
              <a:t>situasi</a:t>
            </a:r>
            <a:r>
              <a:rPr lang="en-US" b="0" dirty="0"/>
              <a:t> </a:t>
            </a:r>
            <a:r>
              <a:rPr lang="en-US" b="0" dirty="0" err="1"/>
              <a:t>atau</a:t>
            </a:r>
            <a:r>
              <a:rPr lang="en-US" b="0" dirty="0"/>
              <a:t> </a:t>
            </a:r>
            <a:r>
              <a:rPr lang="en-US" b="0" dirty="0" err="1"/>
              <a:t>lokasi</a:t>
            </a:r>
            <a:r>
              <a:rPr lang="en-US" b="0" dirty="0"/>
              <a:t> </a:t>
            </a:r>
            <a:r>
              <a:rPr lang="en-US" b="0" dirty="0" err="1"/>
              <a:t>masalah</a:t>
            </a:r>
            <a:endParaRPr lang="en-US" b="0" dirty="0"/>
          </a:p>
        </p:txBody>
      </p:sp>
      <p:sp>
        <p:nvSpPr>
          <p:cNvPr id="170" name="Google Shape;170;p38"/>
          <p:cNvSpPr txBox="1">
            <a:spLocks noGrp="1"/>
          </p:cNvSpPr>
          <p:nvPr>
            <p:ph type="title" idx="4"/>
          </p:nvPr>
        </p:nvSpPr>
        <p:spPr>
          <a:xfrm>
            <a:off x="4893100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1" name="Google Shape;171;p38"/>
          <p:cNvSpPr txBox="1">
            <a:spLocks noGrp="1"/>
          </p:cNvSpPr>
          <p:nvPr>
            <p:ph type="title" idx="5"/>
          </p:nvPr>
        </p:nvSpPr>
        <p:spPr>
          <a:xfrm>
            <a:off x="5711525" y="3227825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WHY</a:t>
            </a:r>
            <a:endParaRPr b="0" dirty="0"/>
          </a:p>
        </p:txBody>
      </p:sp>
      <p:sp>
        <p:nvSpPr>
          <p:cNvPr id="172" name="Google Shape;172;p38"/>
          <p:cNvSpPr txBox="1">
            <a:spLocks noGrp="1"/>
          </p:cNvSpPr>
          <p:nvPr>
            <p:ph type="title" idx="6"/>
          </p:nvPr>
        </p:nvSpPr>
        <p:spPr>
          <a:xfrm>
            <a:off x="5711524" y="3603575"/>
            <a:ext cx="2668399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 err="1"/>
              <a:t>Mengacu</a:t>
            </a:r>
            <a:r>
              <a:rPr lang="en-US" b="0" dirty="0"/>
              <a:t> pada </a:t>
            </a:r>
            <a:r>
              <a:rPr lang="en-US" b="0" dirty="0" err="1"/>
              <a:t>mengapa</a:t>
            </a:r>
            <a:r>
              <a:rPr lang="en-US" b="0" dirty="0"/>
              <a:t> </a:t>
            </a:r>
            <a:r>
              <a:rPr lang="en-US" b="0" dirty="0" err="1"/>
              <a:t>kita</a:t>
            </a:r>
            <a:r>
              <a:rPr lang="en-US" b="0" dirty="0"/>
              <a:t> </a:t>
            </a:r>
            <a:r>
              <a:rPr lang="en-US" b="0" dirty="0" err="1"/>
              <a:t>perlu</a:t>
            </a:r>
            <a:r>
              <a:rPr lang="en-US" b="0" dirty="0"/>
              <a:t> </a:t>
            </a:r>
            <a:r>
              <a:rPr lang="en-US" b="0" dirty="0" err="1"/>
              <a:t>memecahkan</a:t>
            </a:r>
            <a:r>
              <a:rPr lang="en-US" b="0" dirty="0"/>
              <a:t> </a:t>
            </a:r>
            <a:r>
              <a:rPr lang="en-US" b="0" dirty="0" err="1"/>
              <a:t>masalah</a:t>
            </a:r>
            <a:r>
              <a:rPr lang="en-US" b="0" dirty="0"/>
              <a:t> dan </a:t>
            </a:r>
            <a:r>
              <a:rPr lang="en-US" b="0" dirty="0" err="1"/>
              <a:t>apa</a:t>
            </a:r>
            <a:r>
              <a:rPr lang="en-US" b="0" dirty="0"/>
              <a:t> </a:t>
            </a:r>
            <a:r>
              <a:rPr lang="en-US" b="0" dirty="0" err="1"/>
              <a:t>manfaatnya</a:t>
            </a:r>
            <a:r>
              <a:rPr lang="en-US" b="0" dirty="0"/>
              <a:t> </a:t>
            </a:r>
            <a:r>
              <a:rPr lang="en-US" b="0" dirty="0" err="1"/>
              <a:t>bagi</a:t>
            </a:r>
            <a:r>
              <a:rPr lang="en-US" b="0" dirty="0"/>
              <a:t> para</a:t>
            </a:r>
            <a:br>
              <a:rPr lang="en-US" b="0" dirty="0"/>
            </a:br>
            <a:r>
              <a:rPr lang="en-US" b="0" dirty="0" err="1"/>
              <a:t>pemangku</a:t>
            </a:r>
            <a:r>
              <a:rPr lang="en-US" b="0" dirty="0"/>
              <a:t> </a:t>
            </a:r>
            <a:r>
              <a:rPr lang="en-US" b="0" dirty="0" err="1"/>
              <a:t>kepentingan</a:t>
            </a:r>
            <a:r>
              <a:rPr lang="en-US" b="0" dirty="0"/>
              <a:t> </a:t>
            </a:r>
            <a:r>
              <a:rPr lang="en-US" b="0" dirty="0" err="1"/>
              <a:t>setelah</a:t>
            </a:r>
            <a:r>
              <a:rPr lang="en-US" b="0" dirty="0"/>
              <a:t> </a:t>
            </a:r>
            <a:r>
              <a:rPr lang="en-US" b="0" dirty="0" err="1"/>
              <a:t>menyelesaikan</a:t>
            </a:r>
            <a:r>
              <a:rPr lang="en-US" b="0" dirty="0"/>
              <a:t> </a:t>
            </a:r>
            <a:r>
              <a:rPr lang="en-US" b="0" dirty="0" err="1"/>
              <a:t>masalah</a:t>
            </a:r>
            <a:endParaRPr lang="en-US" b="0" dirty="0"/>
          </a:p>
        </p:txBody>
      </p:sp>
      <p:sp>
        <p:nvSpPr>
          <p:cNvPr id="173" name="Google Shape;173;p38"/>
          <p:cNvSpPr txBox="1">
            <a:spLocks noGrp="1"/>
          </p:cNvSpPr>
          <p:nvPr>
            <p:ph type="title" idx="7"/>
          </p:nvPr>
        </p:nvSpPr>
        <p:spPr>
          <a:xfrm>
            <a:off x="4893100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4" name="Google Shape;174;p38"/>
          <p:cNvSpPr txBox="1">
            <a:spLocks noGrp="1"/>
          </p:cNvSpPr>
          <p:nvPr>
            <p:ph type="title" idx="9"/>
          </p:nvPr>
        </p:nvSpPr>
        <p:spPr>
          <a:xfrm>
            <a:off x="2144599" y="2133650"/>
            <a:ext cx="2620375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 err="1">
                <a:solidFill>
                  <a:schemeClr val="lt1"/>
                </a:solidFill>
              </a:rPr>
              <a:t>Mengacu</a:t>
            </a:r>
            <a:r>
              <a:rPr lang="en-US" b="0" dirty="0">
                <a:solidFill>
                  <a:schemeClr val="lt1"/>
                </a:solidFill>
              </a:rPr>
              <a:t> pada </a:t>
            </a:r>
            <a:r>
              <a:rPr lang="en-US" b="0" dirty="0" err="1">
                <a:solidFill>
                  <a:schemeClr val="lt1"/>
                </a:solidFill>
              </a:rPr>
              <a:t>siapa</a:t>
            </a:r>
            <a:r>
              <a:rPr lang="en-US" b="0" dirty="0">
                <a:solidFill>
                  <a:schemeClr val="lt1"/>
                </a:solidFill>
              </a:rPr>
              <a:t> yang </a:t>
            </a:r>
            <a:r>
              <a:rPr lang="en-US" b="0" dirty="0" err="1">
                <a:solidFill>
                  <a:schemeClr val="lt1"/>
                </a:solidFill>
              </a:rPr>
              <a:t>menghadapi</a:t>
            </a:r>
            <a:r>
              <a:rPr lang="en-US" b="0" dirty="0">
                <a:solidFill>
                  <a:schemeClr val="lt1"/>
                </a:solidFill>
              </a:rPr>
              <a:t> </a:t>
            </a:r>
            <a:r>
              <a:rPr lang="en-US" b="0" dirty="0" err="1">
                <a:solidFill>
                  <a:schemeClr val="lt1"/>
                </a:solidFill>
              </a:rPr>
              <a:t>masalah</a:t>
            </a:r>
            <a:r>
              <a:rPr lang="en-US" b="0" dirty="0">
                <a:solidFill>
                  <a:schemeClr val="lt1"/>
                </a:solidFill>
              </a:rPr>
              <a:t> dan </a:t>
            </a:r>
            <a:r>
              <a:rPr lang="en-US" b="0" dirty="0" err="1">
                <a:solidFill>
                  <a:schemeClr val="lt1"/>
                </a:solidFill>
              </a:rPr>
              <a:t>siapa</a:t>
            </a:r>
            <a:r>
              <a:rPr lang="en-US" b="0" dirty="0">
                <a:solidFill>
                  <a:schemeClr val="lt1"/>
                </a:solidFill>
              </a:rPr>
              <a:t> </a:t>
            </a:r>
            <a:r>
              <a:rPr lang="en-US" b="0" dirty="0" err="1">
                <a:solidFill>
                  <a:schemeClr val="lt1"/>
                </a:solidFill>
              </a:rPr>
              <a:t>pemangku</a:t>
            </a:r>
            <a:r>
              <a:rPr lang="en-US" b="0" dirty="0">
                <a:solidFill>
                  <a:schemeClr val="lt1"/>
                </a:solidFill>
              </a:rPr>
              <a:t> </a:t>
            </a:r>
            <a:r>
              <a:rPr lang="en-US" b="0" dirty="0" err="1">
                <a:solidFill>
                  <a:schemeClr val="lt1"/>
                </a:solidFill>
              </a:rPr>
              <a:t>kepentingan</a:t>
            </a:r>
            <a:r>
              <a:rPr lang="en-US" b="0" dirty="0">
                <a:solidFill>
                  <a:schemeClr val="lt1"/>
                </a:solidFill>
              </a:rPr>
              <a:t> </a:t>
            </a:r>
            <a:r>
              <a:rPr lang="en-US" b="0" dirty="0" err="1">
                <a:solidFill>
                  <a:schemeClr val="lt1"/>
                </a:solidFill>
              </a:rPr>
              <a:t>dari</a:t>
            </a:r>
            <a:r>
              <a:rPr lang="en-US" b="0" dirty="0">
                <a:solidFill>
                  <a:schemeClr val="lt1"/>
                </a:solidFill>
              </a:rPr>
              <a:t> </a:t>
            </a:r>
            <a:r>
              <a:rPr lang="en-US" b="0" dirty="0" err="1">
                <a:solidFill>
                  <a:schemeClr val="lt1"/>
                </a:solidFill>
              </a:rPr>
              <a:t>masalah</a:t>
            </a:r>
            <a:r>
              <a:rPr lang="en-US" b="0" dirty="0">
                <a:solidFill>
                  <a:schemeClr val="lt1"/>
                </a:solidFill>
              </a:rPr>
              <a:t> </a:t>
            </a:r>
            <a:r>
              <a:rPr lang="en-US" b="0" dirty="0" err="1">
                <a:solidFill>
                  <a:schemeClr val="lt1"/>
                </a:solidFill>
              </a:rPr>
              <a:t>tersebut</a:t>
            </a:r>
            <a:r>
              <a:rPr lang="en-US" b="0" dirty="0">
                <a:solidFill>
                  <a:schemeClr val="lt1"/>
                </a:solidFill>
              </a:rPr>
              <a:t>.</a:t>
            </a:r>
            <a:endParaRPr lang="en-US" b="0" dirty="0"/>
          </a:p>
        </p:txBody>
      </p:sp>
      <p:sp>
        <p:nvSpPr>
          <p:cNvPr id="175" name="Google Shape;175;p38"/>
          <p:cNvSpPr txBox="1">
            <a:spLocks noGrp="1"/>
          </p:cNvSpPr>
          <p:nvPr>
            <p:ph type="title" idx="8"/>
          </p:nvPr>
        </p:nvSpPr>
        <p:spPr>
          <a:xfrm>
            <a:off x="2144600" y="1757900"/>
            <a:ext cx="21555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WHO</a:t>
            </a:r>
            <a:endParaRPr b="0" dirty="0"/>
          </a:p>
        </p:txBody>
      </p:sp>
      <p:sp>
        <p:nvSpPr>
          <p:cNvPr id="176" name="Google Shape;176;p38"/>
          <p:cNvSpPr txBox="1">
            <a:spLocks noGrp="1"/>
          </p:cNvSpPr>
          <p:nvPr>
            <p:ph type="title" idx="13"/>
          </p:nvPr>
        </p:nvSpPr>
        <p:spPr>
          <a:xfrm>
            <a:off x="1323475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7" name="Google Shape;177;p38"/>
          <p:cNvSpPr txBox="1">
            <a:spLocks noGrp="1"/>
          </p:cNvSpPr>
          <p:nvPr>
            <p:ph type="title" idx="14"/>
          </p:nvPr>
        </p:nvSpPr>
        <p:spPr>
          <a:xfrm>
            <a:off x="2144600" y="3207575"/>
            <a:ext cx="2109000" cy="3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WHAT</a:t>
            </a:r>
            <a:endParaRPr b="0" dirty="0"/>
          </a:p>
        </p:txBody>
      </p:sp>
      <p:sp>
        <p:nvSpPr>
          <p:cNvPr id="178" name="Google Shape;178;p38"/>
          <p:cNvSpPr txBox="1">
            <a:spLocks noGrp="1"/>
          </p:cNvSpPr>
          <p:nvPr>
            <p:ph type="title" idx="15"/>
          </p:nvPr>
        </p:nvSpPr>
        <p:spPr>
          <a:xfrm>
            <a:off x="2144600" y="3603575"/>
            <a:ext cx="26684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 err="1"/>
              <a:t>Mengacu</a:t>
            </a:r>
            <a:r>
              <a:rPr lang="en-US" b="0" dirty="0"/>
              <a:t> pada </a:t>
            </a:r>
            <a:r>
              <a:rPr lang="en-US" b="0" dirty="0" err="1"/>
              <a:t>apa</a:t>
            </a:r>
            <a:r>
              <a:rPr lang="en-US" b="0" dirty="0"/>
              <a:t> </a:t>
            </a:r>
            <a:r>
              <a:rPr lang="en-US" b="0" dirty="0" err="1"/>
              <a:t>masalahnya</a:t>
            </a:r>
            <a:r>
              <a:rPr lang="en-US" b="0" dirty="0"/>
              <a:t> dan </a:t>
            </a:r>
            <a:r>
              <a:rPr lang="en-US" b="0" dirty="0" err="1"/>
              <a:t>bagaimana</a:t>
            </a:r>
            <a:r>
              <a:rPr lang="en-US" b="0" dirty="0"/>
              <a:t> Anda </a:t>
            </a:r>
            <a:r>
              <a:rPr lang="en-US" b="0" dirty="0" err="1"/>
              <a:t>tahu</a:t>
            </a:r>
            <a:r>
              <a:rPr lang="en-US" b="0" dirty="0"/>
              <a:t> </a:t>
            </a:r>
            <a:r>
              <a:rPr lang="en-US" b="0" dirty="0" err="1"/>
              <a:t>tentang</a:t>
            </a:r>
            <a:r>
              <a:rPr lang="en-US" b="0" dirty="0"/>
              <a:t> </a:t>
            </a:r>
            <a:r>
              <a:rPr lang="en-US" b="0" dirty="0" err="1"/>
              <a:t>masalahnya</a:t>
            </a:r>
            <a:endParaRPr lang="en-US" b="0" dirty="0"/>
          </a:p>
        </p:txBody>
      </p:sp>
      <p:sp>
        <p:nvSpPr>
          <p:cNvPr id="179" name="Google Shape;179;p38"/>
          <p:cNvSpPr txBox="1">
            <a:spLocks noGrp="1"/>
          </p:cNvSpPr>
          <p:nvPr>
            <p:ph type="title" idx="16"/>
          </p:nvPr>
        </p:nvSpPr>
        <p:spPr>
          <a:xfrm>
            <a:off x="1323475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9"/>
          <p:cNvSpPr txBox="1">
            <a:spLocks noGrp="1"/>
          </p:cNvSpPr>
          <p:nvPr>
            <p:ph type="title"/>
          </p:nvPr>
        </p:nvSpPr>
        <p:spPr>
          <a:xfrm>
            <a:off x="1185300" y="209415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Ruang Lingkup Masalah </a:t>
            </a:r>
            <a:endParaRPr dirty="0"/>
          </a:p>
        </p:txBody>
      </p:sp>
      <p:pic>
        <p:nvPicPr>
          <p:cNvPr id="1026" name="Picture 2" descr="Comprehensive Notes Problem Scoping In AI Class 9">
            <a:extLst>
              <a:ext uri="{FF2B5EF4-FFF2-40B4-BE49-F238E27FC236}">
                <a16:creationId xmlns:a16="http://schemas.microsoft.com/office/drawing/2014/main" id="{16E81C1D-7382-4967-9D91-1529B1C14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70" y="1315022"/>
            <a:ext cx="4159287" cy="266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/>
          <p:nvPr/>
        </p:nvSpPr>
        <p:spPr>
          <a:xfrm>
            <a:off x="3969300" y="756825"/>
            <a:ext cx="1205400" cy="120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2737500" y="185513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0C8C8"/>
                </a:solidFill>
              </a:rPr>
              <a:t>Who</a:t>
            </a:r>
            <a:endParaRPr dirty="0">
              <a:solidFill>
                <a:srgbClr val="20C8C8"/>
              </a:solidFill>
            </a:endParaRPr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1"/>
          </p:nvPr>
        </p:nvSpPr>
        <p:spPr>
          <a:xfrm>
            <a:off x="2687250" y="3492161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4Ws of Problem Scoping</a:t>
            </a:r>
            <a:endParaRPr dirty="0"/>
          </a:p>
        </p:txBody>
      </p:sp>
      <p:sp>
        <p:nvSpPr>
          <p:cNvPr id="199" name="Google Shape;199;p41"/>
          <p:cNvSpPr txBox="1">
            <a:spLocks noGrp="1"/>
          </p:cNvSpPr>
          <p:nvPr>
            <p:ph type="title" idx="2"/>
          </p:nvPr>
        </p:nvSpPr>
        <p:spPr>
          <a:xfrm>
            <a:off x="3676950" y="912963"/>
            <a:ext cx="17901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5648143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The 4Ws of </a:t>
            </a:r>
            <a:r>
              <a:rPr lang="en" dirty="0">
                <a:solidFill>
                  <a:srgbClr val="20C8C8"/>
                </a:solidFill>
              </a:rPr>
              <a:t>Problem Scoping  </a:t>
            </a:r>
            <a:br>
              <a:rPr lang="en" dirty="0">
                <a:solidFill>
                  <a:srgbClr val="20C8C8"/>
                </a:solidFill>
              </a:rPr>
            </a:br>
            <a:r>
              <a:rPr lang="en" dirty="0"/>
              <a:t>- W</a:t>
            </a:r>
            <a:r>
              <a:rPr lang="en" dirty="0">
                <a:solidFill>
                  <a:srgbClr val="FFFFFF"/>
                </a:solidFill>
              </a:rPr>
              <a:t>HO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05" name="Google Shape;205;p42"/>
          <p:cNvSpPr txBox="1">
            <a:spLocks noGrp="1"/>
          </p:cNvSpPr>
          <p:nvPr>
            <p:ph type="body" idx="1"/>
          </p:nvPr>
        </p:nvSpPr>
        <p:spPr>
          <a:xfrm>
            <a:off x="719999" y="1608364"/>
            <a:ext cx="8113757" cy="31105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dirty="0" err="1"/>
              <a:t>Siapa</a:t>
            </a:r>
            <a:r>
              <a:rPr lang="en-ID" sz="1800" dirty="0"/>
              <a:t> </a:t>
            </a:r>
            <a:r>
              <a:rPr lang="en-ID" sz="1800" dirty="0" err="1"/>
              <a:t>saja</a:t>
            </a:r>
            <a:r>
              <a:rPr lang="en-ID" sz="1800" dirty="0"/>
              <a:t> yang </a:t>
            </a:r>
            <a:r>
              <a:rPr lang="en-ID" sz="1800" dirty="0" err="1"/>
              <a:t>mengalami</a:t>
            </a:r>
            <a:r>
              <a:rPr lang="en-ID" sz="1800" dirty="0"/>
              <a:t> </a:t>
            </a:r>
            <a:r>
              <a:rPr lang="en-ID" sz="1800" dirty="0" err="1"/>
              <a:t>masalah</a:t>
            </a:r>
            <a:r>
              <a:rPr lang="en-ID" sz="1800" dirty="0"/>
              <a:t> </a:t>
            </a:r>
            <a:r>
              <a:rPr lang="en-ID" sz="1800" dirty="0" err="1"/>
              <a:t>tsb</a:t>
            </a:r>
            <a:r>
              <a:rPr lang="en-ID" sz="1800" dirty="0"/>
              <a:t>?</a:t>
            </a:r>
          </a:p>
          <a:p>
            <a:pPr marL="285750" indent="-285750" algn="just"/>
            <a:r>
              <a:rPr lang="en-ID" sz="1800" dirty="0"/>
              <a:t> </a:t>
            </a:r>
            <a:r>
              <a:rPr lang="en-ID" sz="1800" dirty="0" err="1"/>
              <a:t>Penyandang</a:t>
            </a:r>
            <a:r>
              <a:rPr lang="en-ID" sz="1800" dirty="0"/>
              <a:t> </a:t>
            </a:r>
            <a:r>
              <a:rPr lang="en-ID" sz="1800" dirty="0" err="1"/>
              <a:t>disabilitas</a:t>
            </a:r>
            <a:endParaRPr lang="en-ID" sz="1800" dirty="0"/>
          </a:p>
          <a:p>
            <a:pPr marL="285750" indent="-285750" algn="just"/>
            <a:endParaRPr lang="en-ID" sz="1800" dirty="0"/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ID" sz="1800" dirty="0" err="1"/>
              <a:t>Siapa</a:t>
            </a:r>
            <a:r>
              <a:rPr lang="en-ID" sz="1800" dirty="0"/>
              <a:t> </a:t>
            </a:r>
            <a:r>
              <a:rPr lang="en-ID" sz="1800" dirty="0" err="1"/>
              <a:t>saja</a:t>
            </a:r>
            <a:r>
              <a:rPr lang="en-ID" sz="1800" dirty="0"/>
              <a:t> yang </a:t>
            </a:r>
            <a:r>
              <a:rPr lang="en-ID" sz="1800" dirty="0" err="1"/>
              <a:t>terlibat</a:t>
            </a:r>
            <a:r>
              <a:rPr lang="en-ID" sz="1800" dirty="0"/>
              <a:t> </a:t>
            </a:r>
            <a:r>
              <a:rPr lang="en-ID" sz="1800" dirty="0" err="1"/>
              <a:t>dalam</a:t>
            </a:r>
            <a:r>
              <a:rPr lang="en-ID" sz="1800" dirty="0"/>
              <a:t> </a:t>
            </a:r>
            <a:r>
              <a:rPr lang="en-ID" sz="1800" dirty="0" err="1"/>
              <a:t>masalah</a:t>
            </a:r>
            <a:r>
              <a:rPr lang="en-ID" sz="1800" dirty="0"/>
              <a:t> </a:t>
            </a:r>
            <a:r>
              <a:rPr lang="en-ID" sz="1800" dirty="0" err="1"/>
              <a:t>tsb</a:t>
            </a:r>
            <a:r>
              <a:rPr lang="en-ID" sz="1800" dirty="0"/>
              <a:t>?</a:t>
            </a:r>
          </a:p>
          <a:p>
            <a:pPr marL="285750" indent="-285750" algn="just"/>
            <a:r>
              <a:rPr lang="en-ID" sz="1800" dirty="0"/>
              <a:t>  </a:t>
            </a:r>
            <a:r>
              <a:rPr lang="en-ID" sz="1800" dirty="0" err="1"/>
              <a:t>Pemangku</a:t>
            </a:r>
            <a:r>
              <a:rPr lang="en-ID" sz="1800" dirty="0"/>
              <a:t> </a:t>
            </a:r>
            <a:r>
              <a:rPr lang="en-ID" sz="1800" dirty="0" err="1"/>
              <a:t>kebijakan</a:t>
            </a:r>
            <a:r>
              <a:rPr lang="en-ID" sz="1800" dirty="0"/>
              <a:t>, media, </a:t>
            </a:r>
            <a:r>
              <a:rPr lang="en-ID" sz="1800" dirty="0" err="1"/>
              <a:t>pengelola</a:t>
            </a:r>
            <a:r>
              <a:rPr lang="en-ID" sz="1800" dirty="0"/>
              <a:t> </a:t>
            </a:r>
            <a:r>
              <a:rPr lang="en-ID" sz="1800" dirty="0" err="1"/>
              <a:t>fasilitas</a:t>
            </a:r>
            <a:r>
              <a:rPr lang="en-ID" sz="1800" dirty="0"/>
              <a:t> </a:t>
            </a:r>
            <a:r>
              <a:rPr lang="en-ID" sz="1800" dirty="0" err="1"/>
              <a:t>umum</a:t>
            </a:r>
            <a:r>
              <a:rPr lang="en-ID" sz="1800" dirty="0"/>
              <a:t>, </a:t>
            </a:r>
            <a:r>
              <a:rPr lang="en-ID" sz="1800" dirty="0" err="1"/>
              <a:t>masyarakat</a:t>
            </a:r>
            <a:endParaRPr lang="en-ID"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ID" sz="1800" dirty="0"/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ID" sz="1800" dirty="0" err="1"/>
              <a:t>Apa</a:t>
            </a:r>
            <a:r>
              <a:rPr lang="en-ID" sz="1800" dirty="0"/>
              <a:t> yang </a:t>
            </a:r>
            <a:r>
              <a:rPr lang="en-ID" sz="1800" dirty="0" err="1"/>
              <a:t>kamu</a:t>
            </a:r>
            <a:r>
              <a:rPr lang="en-ID" sz="1800" dirty="0"/>
              <a:t> </a:t>
            </a:r>
            <a:r>
              <a:rPr lang="en-ID" sz="1800" dirty="0" err="1"/>
              <a:t>ketahui</a:t>
            </a:r>
            <a:r>
              <a:rPr lang="en-ID" sz="1800" dirty="0"/>
              <a:t> </a:t>
            </a:r>
            <a:r>
              <a:rPr lang="en-ID" sz="1800" dirty="0" err="1"/>
              <a:t>tentang</a:t>
            </a:r>
            <a:r>
              <a:rPr lang="en-ID" sz="1800" dirty="0"/>
              <a:t> </a:t>
            </a:r>
            <a:r>
              <a:rPr lang="en-ID" sz="1800" dirty="0" err="1"/>
              <a:t>mereka</a:t>
            </a:r>
            <a:r>
              <a:rPr lang="en-ID" sz="1800" dirty="0"/>
              <a:t>?</a:t>
            </a:r>
          </a:p>
          <a:p>
            <a:pPr marL="285750" indent="-285750" algn="just"/>
            <a:r>
              <a:rPr lang="en-ID" sz="1800" dirty="0" err="1"/>
              <a:t>Disabilitas</a:t>
            </a:r>
            <a:r>
              <a:rPr lang="en-ID" sz="1800" dirty="0"/>
              <a:t> </a:t>
            </a:r>
            <a:r>
              <a:rPr lang="en-ID" sz="1800" dirty="0" err="1"/>
              <a:t>ingin</a:t>
            </a:r>
            <a:r>
              <a:rPr lang="en-ID" sz="1800" dirty="0"/>
              <a:t> </a:t>
            </a:r>
            <a:r>
              <a:rPr lang="en-ID" sz="1800" dirty="0" err="1"/>
              <a:t>mendapat</a:t>
            </a:r>
            <a:r>
              <a:rPr lang="en-ID" sz="1800" dirty="0"/>
              <a:t> </a:t>
            </a:r>
            <a:r>
              <a:rPr lang="en-ID" sz="1800" dirty="0" err="1"/>
              <a:t>kesempatan</a:t>
            </a:r>
            <a:r>
              <a:rPr lang="en-ID" sz="1800" dirty="0"/>
              <a:t> yang </a:t>
            </a:r>
            <a:r>
              <a:rPr lang="en-ID" sz="1800" dirty="0" err="1"/>
              <a:t>sama</a:t>
            </a:r>
            <a:r>
              <a:rPr lang="en-ID" sz="1800" dirty="0"/>
              <a:t> </a:t>
            </a:r>
            <a:r>
              <a:rPr lang="en-ID" sz="1800" dirty="0" err="1"/>
              <a:t>tanpa</a:t>
            </a:r>
            <a:r>
              <a:rPr lang="en-ID" sz="1800" dirty="0"/>
              <a:t> </a:t>
            </a:r>
            <a:r>
              <a:rPr lang="en-ID" sz="1800" dirty="0" err="1"/>
              <a:t>harus</a:t>
            </a:r>
            <a:r>
              <a:rPr lang="en-ID" sz="1800" dirty="0"/>
              <a:t> </a:t>
            </a:r>
            <a:r>
              <a:rPr lang="en-ID" sz="1800" dirty="0" err="1"/>
              <a:t>dikasihani</a:t>
            </a:r>
            <a:r>
              <a:rPr lang="en-ID" sz="1800" dirty="0"/>
              <a:t> </a:t>
            </a:r>
            <a:r>
              <a:rPr lang="en-ID" sz="1800" dirty="0" err="1"/>
              <a:t>atau</a:t>
            </a:r>
            <a:r>
              <a:rPr lang="en-ID" sz="1800" dirty="0"/>
              <a:t> </a:t>
            </a:r>
            <a:r>
              <a:rPr lang="en-ID" sz="1800" dirty="0" err="1"/>
              <a:t>mendapat</a:t>
            </a:r>
            <a:r>
              <a:rPr lang="en-ID" sz="1800" dirty="0"/>
              <a:t> </a:t>
            </a:r>
            <a:r>
              <a:rPr lang="en-ID" sz="1800" dirty="0" err="1"/>
              <a:t>ekspektasi</a:t>
            </a:r>
            <a:r>
              <a:rPr lang="en-ID" sz="1800" dirty="0"/>
              <a:t> </a:t>
            </a:r>
            <a:r>
              <a:rPr lang="en-ID" sz="1800" dirty="0" err="1"/>
              <a:t>tertentu</a:t>
            </a:r>
            <a:endParaRPr lang="en-ID" sz="1800" dirty="0"/>
          </a:p>
          <a:p>
            <a:pPr marL="285750" indent="-285750" algn="just"/>
            <a:r>
              <a:rPr lang="en-ID" sz="1800" dirty="0" err="1"/>
              <a:t>Pemangku</a:t>
            </a:r>
            <a:r>
              <a:rPr lang="en-ID" sz="1800" dirty="0"/>
              <a:t> </a:t>
            </a:r>
            <a:r>
              <a:rPr lang="en-ID" sz="1800" dirty="0" err="1"/>
              <a:t>kebijakan</a:t>
            </a:r>
            <a:r>
              <a:rPr lang="en-ID" sz="1800" dirty="0"/>
              <a:t>, media, </a:t>
            </a:r>
            <a:r>
              <a:rPr lang="en-ID" sz="1800" dirty="0" err="1"/>
              <a:t>pengelola</a:t>
            </a:r>
            <a:r>
              <a:rPr lang="en-ID" sz="1800" dirty="0"/>
              <a:t> </a:t>
            </a:r>
            <a:r>
              <a:rPr lang="en-ID" sz="1800" dirty="0" err="1"/>
              <a:t>fasilitas</a:t>
            </a:r>
            <a:r>
              <a:rPr lang="en-ID" sz="1800" dirty="0"/>
              <a:t> </a:t>
            </a:r>
            <a:r>
              <a:rPr lang="en-ID" sz="1800" dirty="0" err="1"/>
              <a:t>umum</a:t>
            </a:r>
            <a:r>
              <a:rPr lang="en-ID" sz="1800" dirty="0"/>
              <a:t> </a:t>
            </a:r>
            <a:r>
              <a:rPr lang="en-ID" sz="1800" dirty="0" err="1"/>
              <a:t>selama</a:t>
            </a:r>
            <a:r>
              <a:rPr lang="en-ID" sz="1800" dirty="0"/>
              <a:t> </a:t>
            </a:r>
            <a:r>
              <a:rPr lang="en-ID" sz="1800" dirty="0" err="1"/>
              <a:t>ini</a:t>
            </a:r>
            <a:r>
              <a:rPr lang="en-ID" sz="1800" dirty="0"/>
              <a:t> </a:t>
            </a:r>
            <a:r>
              <a:rPr lang="en-ID" sz="1800" dirty="0" err="1"/>
              <a:t>belum</a:t>
            </a:r>
            <a:r>
              <a:rPr lang="en-ID" sz="1800" dirty="0"/>
              <a:t> </a:t>
            </a:r>
            <a:r>
              <a:rPr lang="en-ID" sz="1800" dirty="0" err="1"/>
              <a:t>menganggap</a:t>
            </a:r>
            <a:r>
              <a:rPr lang="en-ID" sz="1800" dirty="0"/>
              <a:t> </a:t>
            </a:r>
            <a:r>
              <a:rPr lang="en-ID" sz="1800" dirty="0" err="1"/>
              <a:t>disabilitas</a:t>
            </a:r>
            <a:r>
              <a:rPr lang="en-ID" sz="1800" dirty="0"/>
              <a:t> </a:t>
            </a:r>
            <a:r>
              <a:rPr lang="en-ID" sz="1800" dirty="0" err="1"/>
              <a:t>sebagai</a:t>
            </a:r>
            <a:r>
              <a:rPr lang="en-ID" sz="1800" dirty="0"/>
              <a:t> issue yang </a:t>
            </a:r>
            <a:r>
              <a:rPr lang="en-ID" sz="1800" dirty="0" err="1"/>
              <a:t>penting</a:t>
            </a:r>
            <a:r>
              <a:rPr lang="en-ID" sz="1800" dirty="0"/>
              <a:t> </a:t>
            </a:r>
            <a:r>
              <a:rPr lang="en-ID" sz="1800" dirty="0" err="1"/>
              <a:t>dibahas</a:t>
            </a:r>
            <a:r>
              <a:rPr lang="en-ID" sz="1800" dirty="0"/>
              <a:t> </a:t>
            </a:r>
            <a:r>
              <a:rPr lang="en-ID" sz="1800" dirty="0" err="1"/>
              <a:t>dalam</a:t>
            </a:r>
            <a:r>
              <a:rPr lang="en-ID" sz="1800" dirty="0"/>
              <a:t> </a:t>
            </a:r>
            <a:r>
              <a:rPr lang="en-ID" sz="1800" dirty="0" err="1"/>
              <a:t>memformulasikan</a:t>
            </a:r>
            <a:r>
              <a:rPr lang="en-ID" sz="1800" dirty="0"/>
              <a:t> </a:t>
            </a:r>
            <a:r>
              <a:rPr lang="en-ID" sz="1800" dirty="0" err="1"/>
              <a:t>fasilitas</a:t>
            </a:r>
            <a:r>
              <a:rPr lang="en-ID" sz="1800" dirty="0"/>
              <a:t>/</a:t>
            </a:r>
            <a:r>
              <a:rPr lang="en-ID" sz="1800" dirty="0" err="1"/>
              <a:t>sarana</a:t>
            </a:r>
            <a:r>
              <a:rPr lang="en-ID" sz="1800" dirty="0"/>
              <a:t> yang </a:t>
            </a:r>
            <a:r>
              <a:rPr lang="en-ID" sz="1800" dirty="0" err="1"/>
              <a:t>diberikan</a:t>
            </a:r>
            <a:endParaRPr lang="en-ID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tup Presentation by Slidesgo">
  <a:themeElements>
    <a:clrScheme name="Simple Light">
      <a:dk1>
        <a:srgbClr val="20C8C8"/>
      </a:dk1>
      <a:lt1>
        <a:srgbClr val="FFFFFF"/>
      </a:lt1>
      <a:dk2>
        <a:srgbClr val="20C8C8"/>
      </a:dk2>
      <a:lt2>
        <a:srgbClr val="FFFFFF"/>
      </a:lt2>
      <a:accent1>
        <a:srgbClr val="03BFEF"/>
      </a:accent1>
      <a:accent2>
        <a:srgbClr val="25347F"/>
      </a:accent2>
      <a:accent3>
        <a:srgbClr val="A34BD0"/>
      </a:accent3>
      <a:accent4>
        <a:srgbClr val="D827AD"/>
      </a:accent4>
      <a:accent5>
        <a:srgbClr val="FFFFFF"/>
      </a:accent5>
      <a:accent6>
        <a:srgbClr val="20C8C8"/>
      </a:accent6>
      <a:hlink>
        <a:srgbClr val="20C8C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920</Words>
  <Application>Microsoft Office PowerPoint</Application>
  <PresentationFormat>On-screen Show (16:9)</PresentationFormat>
  <Paragraphs>141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Lexend Deca</vt:lpstr>
      <vt:lpstr>Arial</vt:lpstr>
      <vt:lpstr>Assistant</vt:lpstr>
      <vt:lpstr>Partup Presentation by Slidesgo</vt:lpstr>
      <vt:lpstr>Problem Scoping &amp; Data Acquisition</vt:lpstr>
      <vt:lpstr>AI PROJECT CYCLE</vt:lpstr>
      <vt:lpstr>Problem Scoping  Part of  AI Project Cycle</vt:lpstr>
      <vt:lpstr>Problem Scoping</vt:lpstr>
      <vt:lpstr>Problem Scoping</vt:lpstr>
      <vt:lpstr>The 4Ws of Problem Scoping </vt:lpstr>
      <vt:lpstr>Ruang Lingkup Masalah </vt:lpstr>
      <vt:lpstr>Who</vt:lpstr>
      <vt:lpstr>The 4Ws of Problem Scoping   - WHO</vt:lpstr>
      <vt:lpstr>What</vt:lpstr>
      <vt:lpstr>The 4Ws of Problem Scoping   - WHAT</vt:lpstr>
      <vt:lpstr>Where</vt:lpstr>
      <vt:lpstr>The 4Ws of Problem Scoping   - WHERE</vt:lpstr>
      <vt:lpstr>Why</vt:lpstr>
      <vt:lpstr>The 4Ws of Problem Scoping   - WHY</vt:lpstr>
      <vt:lpstr>Data Acquisition Part of  AI Project Cycle</vt:lpstr>
      <vt:lpstr>Data Acquisition</vt:lpstr>
      <vt:lpstr>Apa Itu Data?</vt:lpstr>
      <vt:lpstr>Jenis - Jenis Data</vt:lpstr>
      <vt:lpstr>Data Kuantitatif</vt:lpstr>
      <vt:lpstr>Structured Data vs Unstructured Data</vt:lpstr>
      <vt:lpstr>Data Sources</vt:lpstr>
      <vt:lpstr>SURVEY</vt:lpstr>
      <vt:lpstr>WEB SCRAPING</vt:lpstr>
      <vt:lpstr>SENSOR</vt:lpstr>
      <vt:lpstr>CAMERA</vt:lpstr>
      <vt:lpstr>OBSERVATION</vt:lpstr>
      <vt:lpstr>API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Scoping &amp; Data Acquisition</dc:title>
  <dc:creator>LENOVO</dc:creator>
  <cp:lastModifiedBy>LENOVO</cp:lastModifiedBy>
  <cp:revision>7</cp:revision>
  <dcterms:modified xsi:type="dcterms:W3CDTF">2021-09-14T17:43:47Z</dcterms:modified>
</cp:coreProperties>
</file>